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15"/>
  </p:notesMasterIdLst>
  <p:sldIdLst>
    <p:sldId id="256" r:id="rId2"/>
    <p:sldId id="257" r:id="rId3"/>
    <p:sldId id="261" r:id="rId4"/>
    <p:sldId id="270" r:id="rId5"/>
    <p:sldId id="267" r:id="rId6"/>
    <p:sldId id="262" r:id="rId7"/>
    <p:sldId id="263" r:id="rId8"/>
    <p:sldId id="268" r:id="rId9"/>
    <p:sldId id="269" r:id="rId10"/>
    <p:sldId id="259" r:id="rId11"/>
    <p:sldId id="258" r:id="rId12"/>
    <p:sldId id="271" r:id="rId13"/>
    <p:sldId id="272"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72C3C5-FA45-4BF8-A015-2996A4DC84F3}" type="datetimeFigureOut">
              <a:rPr lang="en-US" smtClean="0"/>
              <a:t>7/27/2019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5C8A88-39B0-491B-9B6F-30255C76BCE9}" type="slidenum">
              <a:rPr lang="en-US" smtClean="0"/>
              <a:t>‹#›</a:t>
            </a:fld>
            <a:endParaRPr lang="en-US"/>
          </a:p>
        </p:txBody>
      </p:sp>
    </p:spTree>
    <p:extLst>
      <p:ext uri="{BB962C8B-B14F-4D97-AF65-F5344CB8AC3E}">
        <p14:creationId xmlns:p14="http://schemas.microsoft.com/office/powerpoint/2010/main" val="2750895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Feds      National Primary Drinking Water Regulations </a:t>
            </a:r>
            <a:r>
              <a:rPr lang="en-US" baseline="0" dirty="0" smtClean="0"/>
              <a:t>      </a:t>
            </a:r>
          </a:p>
          <a:p>
            <a:r>
              <a:rPr lang="en-US" baseline="0" dirty="0" smtClean="0"/>
              <a:t>Gerald Ford</a:t>
            </a:r>
          </a:p>
          <a:p>
            <a:r>
              <a:rPr lang="en-US" baseline="0" dirty="0" smtClean="0"/>
              <a:t>Synthetic, Volatile, and Inorganic</a:t>
            </a:r>
            <a:endParaRPr lang="en-US" dirty="0"/>
          </a:p>
        </p:txBody>
      </p:sp>
      <p:sp>
        <p:nvSpPr>
          <p:cNvPr id="4" name="Slide Number Placeholder 3"/>
          <p:cNvSpPr>
            <a:spLocks noGrp="1"/>
          </p:cNvSpPr>
          <p:nvPr>
            <p:ph type="sldNum" sz="quarter" idx="10"/>
          </p:nvPr>
        </p:nvSpPr>
        <p:spPr/>
        <p:txBody>
          <a:bodyPr/>
          <a:lstStyle/>
          <a:p>
            <a:fld id="{735C8A88-39B0-491B-9B6F-30255C76BCE9}" type="slidenum">
              <a:rPr lang="en-US" smtClean="0"/>
              <a:t>2</a:t>
            </a:fld>
            <a:endParaRPr lang="en-US"/>
          </a:p>
        </p:txBody>
      </p:sp>
    </p:spTree>
    <p:extLst>
      <p:ext uri="{BB962C8B-B14F-4D97-AF65-F5344CB8AC3E}">
        <p14:creationId xmlns:p14="http://schemas.microsoft.com/office/powerpoint/2010/main" val="251884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We will be starting our 4 </a:t>
            </a:r>
            <a:r>
              <a:rPr lang="en-US" dirty="0" err="1" smtClean="0"/>
              <a:t>th</a:t>
            </a:r>
            <a:r>
              <a:rPr lang="en-US" baseline="0" dirty="0" smtClean="0"/>
              <a:t> compliance cycle. </a:t>
            </a:r>
          </a:p>
          <a:p>
            <a:r>
              <a:rPr lang="en-US" baseline="0" dirty="0" smtClean="0"/>
              <a:t>1993-2001   2001-2010     2011-2019    2020-2028    </a:t>
            </a:r>
          </a:p>
          <a:p>
            <a:r>
              <a:rPr lang="en-US" dirty="0" smtClean="0"/>
              <a:t>Waivers are for</a:t>
            </a:r>
            <a:r>
              <a:rPr lang="en-US" baseline="0" dirty="0" smtClean="0"/>
              <a:t> the source, not the PWS. </a:t>
            </a:r>
          </a:p>
          <a:p>
            <a:r>
              <a:rPr lang="en-US" baseline="0" dirty="0" smtClean="0"/>
              <a:t>PWS apply and DEP reviews and grants or not</a:t>
            </a:r>
            <a:endParaRPr lang="en-US" dirty="0"/>
          </a:p>
        </p:txBody>
      </p:sp>
      <p:sp>
        <p:nvSpPr>
          <p:cNvPr id="4" name="Slide Number Placeholder 3"/>
          <p:cNvSpPr>
            <a:spLocks noGrp="1"/>
          </p:cNvSpPr>
          <p:nvPr>
            <p:ph type="sldNum" sz="quarter" idx="10"/>
          </p:nvPr>
        </p:nvSpPr>
        <p:spPr/>
        <p:txBody>
          <a:bodyPr/>
          <a:lstStyle/>
          <a:p>
            <a:fld id="{735C8A88-39B0-491B-9B6F-30255C76BCE9}" type="slidenum">
              <a:rPr lang="en-US" smtClean="0"/>
              <a:t>3</a:t>
            </a:fld>
            <a:endParaRPr lang="en-US"/>
          </a:p>
        </p:txBody>
      </p:sp>
    </p:spTree>
    <p:extLst>
      <p:ext uri="{BB962C8B-B14F-4D97-AF65-F5344CB8AC3E}">
        <p14:creationId xmlns:p14="http://schemas.microsoft.com/office/powerpoint/2010/main" val="1246069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735C8A88-39B0-491B-9B6F-30255C76BCE9}" type="slidenum">
              <a:rPr lang="en-US" smtClean="0"/>
              <a:t>4</a:t>
            </a:fld>
            <a:endParaRPr lang="en-US"/>
          </a:p>
        </p:txBody>
      </p:sp>
    </p:spTree>
    <p:extLst>
      <p:ext uri="{BB962C8B-B14F-4D97-AF65-F5344CB8AC3E}">
        <p14:creationId xmlns:p14="http://schemas.microsoft.com/office/powerpoint/2010/main" val="28657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waivers are for sources not PWS</a:t>
            </a:r>
            <a:endParaRPr lang="en-US" dirty="0"/>
          </a:p>
        </p:txBody>
      </p:sp>
      <p:sp>
        <p:nvSpPr>
          <p:cNvPr id="4" name="Slide Number Placeholder 3"/>
          <p:cNvSpPr>
            <a:spLocks noGrp="1"/>
          </p:cNvSpPr>
          <p:nvPr>
            <p:ph type="sldNum" sz="quarter" idx="10"/>
          </p:nvPr>
        </p:nvSpPr>
        <p:spPr/>
        <p:txBody>
          <a:bodyPr/>
          <a:lstStyle/>
          <a:p>
            <a:fld id="{735C8A88-39B0-491B-9B6F-30255C76BCE9}" type="slidenum">
              <a:rPr lang="en-US" smtClean="0"/>
              <a:t>5</a:t>
            </a:fld>
            <a:endParaRPr lang="en-US"/>
          </a:p>
        </p:txBody>
      </p:sp>
    </p:spTree>
    <p:extLst>
      <p:ext uri="{BB962C8B-B14F-4D97-AF65-F5344CB8AC3E}">
        <p14:creationId xmlns:p14="http://schemas.microsoft.com/office/powerpoint/2010/main" val="2189910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Already test once a year so you will have benchmarking already done.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Trihalomethanes include chloroform, bromoform, chlorodibromomethane,</a:t>
            </a:r>
            <a:r>
              <a:rPr lang="en-US" baseline="0" dirty="0" smtClean="0"/>
              <a:t> bromodichloromethane</a:t>
            </a:r>
          </a:p>
          <a:p>
            <a:r>
              <a:rPr lang="en-US" dirty="0" smtClean="0"/>
              <a:t>One historical detect in 10 years can be allowed for lab anomalies</a:t>
            </a:r>
          </a:p>
          <a:p>
            <a:r>
              <a:rPr lang="en-US" dirty="0" smtClean="0"/>
              <a:t>Chloroform, bromoform,</a:t>
            </a:r>
            <a:r>
              <a:rPr lang="en-US" baseline="0" dirty="0" smtClean="0"/>
              <a:t> chlorodibromomethane , bromodichloromethane.</a:t>
            </a:r>
            <a:r>
              <a:rPr lang="en-US" dirty="0" smtClean="0"/>
              <a:t> </a:t>
            </a:r>
          </a:p>
          <a:p>
            <a:r>
              <a:rPr lang="en-US" dirty="0" err="1" smtClean="0"/>
              <a:t>Voc</a:t>
            </a:r>
            <a:r>
              <a:rPr lang="en-US" dirty="0" smtClean="0"/>
              <a:t> are</a:t>
            </a:r>
            <a:r>
              <a:rPr lang="en-US" baseline="0" dirty="0" smtClean="0"/>
              <a:t> </a:t>
            </a:r>
            <a:r>
              <a:rPr lang="en-US" baseline="0" dirty="0" err="1" smtClean="0"/>
              <a:t>methanes</a:t>
            </a:r>
            <a:r>
              <a:rPr lang="en-US" baseline="0" dirty="0" smtClean="0"/>
              <a:t> benzenes ethylene…</a:t>
            </a:r>
            <a:endParaRPr lang="en-US" dirty="0"/>
          </a:p>
        </p:txBody>
      </p:sp>
      <p:sp>
        <p:nvSpPr>
          <p:cNvPr id="4" name="Slide Number Placeholder 3"/>
          <p:cNvSpPr>
            <a:spLocks noGrp="1"/>
          </p:cNvSpPr>
          <p:nvPr>
            <p:ph type="sldNum" sz="quarter" idx="10"/>
          </p:nvPr>
        </p:nvSpPr>
        <p:spPr/>
        <p:txBody>
          <a:bodyPr/>
          <a:lstStyle/>
          <a:p>
            <a:fld id="{735C8A88-39B0-491B-9B6F-30255C76BCE9}" type="slidenum">
              <a:rPr lang="en-US" smtClean="0"/>
              <a:t>6</a:t>
            </a:fld>
            <a:endParaRPr lang="en-US"/>
          </a:p>
        </p:txBody>
      </p:sp>
    </p:spTree>
    <p:extLst>
      <p:ext uri="{BB962C8B-B14F-4D97-AF65-F5344CB8AC3E}">
        <p14:creationId xmlns:p14="http://schemas.microsoft.com/office/powerpoint/2010/main" val="3065941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Depending on the lab method used it may not be cost effective to test for a</a:t>
            </a:r>
            <a:r>
              <a:rPr lang="en-US" baseline="0" dirty="0" smtClean="0"/>
              <a:t> single analyte.</a:t>
            </a:r>
            <a:endParaRPr lang="en-US" dirty="0" smtClean="0"/>
          </a:p>
          <a:p>
            <a:r>
              <a:rPr lang="en-US" dirty="0" smtClean="0"/>
              <a:t>The 4 are</a:t>
            </a:r>
            <a:r>
              <a:rPr lang="en-US" baseline="0" dirty="0" smtClean="0"/>
              <a:t> herbicides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Ethylene dibromide EDB used as anti-knock</a:t>
            </a:r>
            <a:r>
              <a:rPr lang="en-US" baseline="0" dirty="0" smtClean="0"/>
              <a:t> in fuels</a:t>
            </a:r>
            <a:r>
              <a:rPr lang="en-US" dirty="0" smtClean="0"/>
              <a:t>  -  dibromochlropropane DBCP used soil fumigant for crops</a:t>
            </a:r>
          </a:p>
          <a:p>
            <a:r>
              <a:rPr lang="en-US" dirty="0" smtClean="0"/>
              <a:t>Chloroform, bromoform,</a:t>
            </a:r>
            <a:r>
              <a:rPr lang="en-US" baseline="0" dirty="0" smtClean="0"/>
              <a:t> chlorodibromomethane , bromodichloromethane.</a:t>
            </a:r>
            <a:r>
              <a:rPr lang="en-US" dirty="0" smtClean="0"/>
              <a:t> </a:t>
            </a:r>
          </a:p>
          <a:p>
            <a:endParaRPr lang="en-US" dirty="0"/>
          </a:p>
        </p:txBody>
      </p:sp>
      <p:sp>
        <p:nvSpPr>
          <p:cNvPr id="4" name="Slide Number Placeholder 3"/>
          <p:cNvSpPr>
            <a:spLocks noGrp="1"/>
          </p:cNvSpPr>
          <p:nvPr>
            <p:ph type="sldNum" sz="quarter" idx="10"/>
          </p:nvPr>
        </p:nvSpPr>
        <p:spPr/>
        <p:txBody>
          <a:bodyPr/>
          <a:lstStyle/>
          <a:p>
            <a:fld id="{735C8A88-39B0-491B-9B6F-30255C76BCE9}" type="slidenum">
              <a:rPr lang="en-US" smtClean="0"/>
              <a:t>7</a:t>
            </a:fld>
            <a:endParaRPr lang="en-US"/>
          </a:p>
        </p:txBody>
      </p:sp>
    </p:spTree>
    <p:extLst>
      <p:ext uri="{BB962C8B-B14F-4D97-AF65-F5344CB8AC3E}">
        <p14:creationId xmlns:p14="http://schemas.microsoft.com/office/powerpoint/2010/main" val="2732531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have to explain the photo, International Olympic Com      IOC are metals antimony barium</a:t>
            </a:r>
            <a:r>
              <a:rPr lang="en-US" baseline="0" dirty="0" smtClean="0"/>
              <a:t> cadmium mercury</a:t>
            </a:r>
          </a:p>
          <a:p>
            <a:r>
              <a:rPr lang="en-US" baseline="0" dirty="0" smtClean="0"/>
              <a:t>So buy 1 get two free is not a bad deal.</a:t>
            </a:r>
          </a:p>
          <a:p>
            <a:r>
              <a:rPr lang="en-US" baseline="0" dirty="0" smtClean="0"/>
              <a:t>Waivers for less that ½ MCL  over ½ can do single testing</a:t>
            </a:r>
          </a:p>
          <a:p>
            <a:r>
              <a:rPr lang="en-US" baseline="0" dirty="0" smtClean="0"/>
              <a:t>A/C (asbestos) pipe have to test in distribution lines.</a:t>
            </a:r>
          </a:p>
          <a:p>
            <a:endParaRPr lang="en-US" dirty="0"/>
          </a:p>
        </p:txBody>
      </p:sp>
      <p:sp>
        <p:nvSpPr>
          <p:cNvPr id="4" name="Slide Number Placeholder 3"/>
          <p:cNvSpPr>
            <a:spLocks noGrp="1"/>
          </p:cNvSpPr>
          <p:nvPr>
            <p:ph type="sldNum" sz="quarter" idx="10"/>
          </p:nvPr>
        </p:nvSpPr>
        <p:spPr/>
        <p:txBody>
          <a:bodyPr/>
          <a:lstStyle/>
          <a:p>
            <a:fld id="{735C8A88-39B0-491B-9B6F-30255C76BCE9}" type="slidenum">
              <a:rPr lang="en-US" smtClean="0"/>
              <a:t>8</a:t>
            </a:fld>
            <a:endParaRPr lang="en-US"/>
          </a:p>
        </p:txBody>
      </p:sp>
    </p:spTree>
    <p:extLst>
      <p:ext uri="{BB962C8B-B14F-4D97-AF65-F5344CB8AC3E}">
        <p14:creationId xmlns:p14="http://schemas.microsoft.com/office/powerpoint/2010/main" val="2702003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Pulled out of the IOC suite and handled separately</a:t>
            </a:r>
          </a:p>
          <a:p>
            <a:r>
              <a:rPr lang="en-US" dirty="0" smtClean="0"/>
              <a:t>Again buy one get 2 free.</a:t>
            </a:r>
            <a:endParaRPr lang="en-US" dirty="0"/>
          </a:p>
        </p:txBody>
      </p:sp>
      <p:sp>
        <p:nvSpPr>
          <p:cNvPr id="4" name="Slide Number Placeholder 3"/>
          <p:cNvSpPr>
            <a:spLocks noGrp="1"/>
          </p:cNvSpPr>
          <p:nvPr>
            <p:ph type="sldNum" sz="quarter" idx="10"/>
          </p:nvPr>
        </p:nvSpPr>
        <p:spPr/>
        <p:txBody>
          <a:bodyPr/>
          <a:lstStyle/>
          <a:p>
            <a:fld id="{735C8A88-39B0-491B-9B6F-30255C76BCE9}" type="slidenum">
              <a:rPr lang="en-US" smtClean="0"/>
              <a:t>9</a:t>
            </a:fld>
            <a:endParaRPr lang="en-US"/>
          </a:p>
        </p:txBody>
      </p:sp>
    </p:spTree>
    <p:extLst>
      <p:ext uri="{BB962C8B-B14F-4D97-AF65-F5344CB8AC3E}">
        <p14:creationId xmlns:p14="http://schemas.microsoft.com/office/powerpoint/2010/main" val="2761362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5C8A88-39B0-491B-9B6F-30255C76BCE9}" type="slidenum">
              <a:rPr lang="en-US" smtClean="0"/>
              <a:t>12</a:t>
            </a:fld>
            <a:endParaRPr lang="en-US"/>
          </a:p>
        </p:txBody>
      </p:sp>
    </p:spTree>
    <p:extLst>
      <p:ext uri="{BB962C8B-B14F-4D97-AF65-F5344CB8AC3E}">
        <p14:creationId xmlns:p14="http://schemas.microsoft.com/office/powerpoint/2010/main" val="17304516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12493F9B-456C-4EFB-89DE-F2B0D5C22E54}" type="datetimeFigureOut">
              <a:rPr lang="en-US" smtClean="0"/>
              <a:t>7/27/2019</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66DC2422-6C23-4449-8365-0442EC93A5D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493F9B-456C-4EFB-89DE-F2B0D5C22E54}" type="datetimeFigureOut">
              <a:rPr lang="en-US" smtClean="0"/>
              <a:t>7/27/2019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DC2422-6C23-4449-8365-0442EC93A5D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493F9B-456C-4EFB-89DE-F2B0D5C22E54}" type="datetimeFigureOut">
              <a:rPr lang="en-US" smtClean="0"/>
              <a:t>7/27/2019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DC2422-6C23-4449-8365-0442EC93A5D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493F9B-456C-4EFB-89DE-F2B0D5C22E54}" type="datetimeFigureOut">
              <a:rPr lang="en-US" smtClean="0"/>
              <a:t>7/27/2019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DC2422-6C23-4449-8365-0442EC93A5D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493F9B-456C-4EFB-89DE-F2B0D5C22E54}" type="datetimeFigureOut">
              <a:rPr lang="en-US" smtClean="0"/>
              <a:t>7/27/2019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DC2422-6C23-4449-8365-0442EC93A5D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2493F9B-456C-4EFB-89DE-F2B0D5C22E54}" type="datetimeFigureOut">
              <a:rPr lang="en-US" smtClean="0"/>
              <a:t>7/27/2019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DC2422-6C23-4449-8365-0442EC93A5D1}"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2493F9B-456C-4EFB-89DE-F2B0D5C22E54}" type="datetimeFigureOut">
              <a:rPr lang="en-US" smtClean="0"/>
              <a:t>7/27/2019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DC2422-6C23-4449-8365-0442EC93A5D1}"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493F9B-456C-4EFB-89DE-F2B0D5C22E54}" type="datetimeFigureOut">
              <a:rPr lang="en-US" smtClean="0"/>
              <a:t>7/27/2019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DC2422-6C23-4449-8365-0442EC93A5D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493F9B-456C-4EFB-89DE-F2B0D5C22E54}" type="datetimeFigureOut">
              <a:rPr lang="en-US" smtClean="0"/>
              <a:t>7/27/2019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DC2422-6C23-4449-8365-0442EC93A5D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12493F9B-456C-4EFB-89DE-F2B0D5C22E54}" type="datetimeFigureOut">
              <a:rPr lang="en-US" smtClean="0"/>
              <a:t>7/27/2019</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66DC2422-6C23-4449-8365-0442EC93A5D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12493F9B-456C-4EFB-89DE-F2B0D5C22E54}" type="datetimeFigureOut">
              <a:rPr lang="en-US" smtClean="0"/>
              <a:t>7/27/2019</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66DC2422-6C23-4449-8365-0442EC93A5D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12493F9B-456C-4EFB-89DE-F2B0D5C22E54}" type="datetimeFigureOut">
              <a:rPr lang="en-US" smtClean="0"/>
              <a:t>7/27/2019</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66DC2422-6C23-4449-8365-0442EC93A5D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hyperlink" Target="mailto:Marie.Tennant@mass.gov" TargetMode="External"/><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hyperlink" Target="mailto:Catherine.Sarafinas-Hamilton@mass.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1752600"/>
            <a:ext cx="5723468" cy="1337025"/>
          </a:xfrm>
        </p:spPr>
        <p:txBody>
          <a:bodyPr/>
          <a:lstStyle/>
          <a:p>
            <a:r>
              <a:rPr lang="en-US" dirty="0" smtClean="0">
                <a:latin typeface="Adobe Fan Heiti Std B" pitchFamily="34" charset="-128"/>
                <a:ea typeface="Adobe Fan Heiti Std B" pitchFamily="34" charset="-128"/>
              </a:rPr>
              <a:t>Waivers Explained</a:t>
            </a:r>
            <a:endParaRPr lang="en-US" dirty="0">
              <a:latin typeface="Adobe Fan Heiti Std B" pitchFamily="34" charset="-128"/>
              <a:ea typeface="Adobe Fan Heiti Std B" pitchFamily="34" charset="-128"/>
            </a:endParaRPr>
          </a:p>
        </p:txBody>
      </p:sp>
      <p:sp>
        <p:nvSpPr>
          <p:cNvPr id="3" name="Subtitle 2"/>
          <p:cNvSpPr>
            <a:spLocks noGrp="1"/>
          </p:cNvSpPr>
          <p:nvPr>
            <p:ph type="subTitle" idx="1"/>
          </p:nvPr>
        </p:nvSpPr>
        <p:spPr>
          <a:xfrm>
            <a:off x="1752600" y="3200400"/>
            <a:ext cx="5712179" cy="2514600"/>
          </a:xfrm>
        </p:spPr>
        <p:txBody>
          <a:bodyPr>
            <a:normAutofit fontScale="62500" lnSpcReduction="20000"/>
          </a:bodyPr>
          <a:lstStyle/>
          <a:p>
            <a:r>
              <a:rPr lang="en-US" sz="4500" dirty="0" smtClean="0"/>
              <a:t>In Plain English</a:t>
            </a:r>
          </a:p>
          <a:p>
            <a:endParaRPr lang="en-US" dirty="0" smtClean="0"/>
          </a:p>
          <a:p>
            <a:endParaRPr lang="en-US" dirty="0"/>
          </a:p>
          <a:p>
            <a:r>
              <a:rPr lang="en-US" dirty="0" smtClean="0"/>
              <a:t>Marie Tennant</a:t>
            </a:r>
          </a:p>
          <a:p>
            <a:r>
              <a:rPr lang="en-US" dirty="0" smtClean="0"/>
              <a:t>MassDEP</a:t>
            </a:r>
          </a:p>
          <a:p>
            <a:r>
              <a:rPr lang="en-US" dirty="0" smtClean="0"/>
              <a:t>July 2019</a:t>
            </a:r>
          </a:p>
          <a:p>
            <a:endParaRPr lang="en-US" dirty="0" smtClean="0"/>
          </a:p>
          <a:p>
            <a:endParaRPr lang="en-US" dirty="0"/>
          </a:p>
          <a:p>
            <a:r>
              <a:rPr lang="en-US" dirty="0" smtClean="0"/>
              <a:t>Program.Director-DWP@mass.gov</a:t>
            </a:r>
            <a:endParaRPr lang="en-US" dirty="0"/>
          </a:p>
        </p:txBody>
      </p:sp>
    </p:spTree>
    <p:extLst>
      <p:ext uri="{BB962C8B-B14F-4D97-AF65-F5344CB8AC3E}">
        <p14:creationId xmlns:p14="http://schemas.microsoft.com/office/powerpoint/2010/main" val="10111718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60000">
            <a:off x="1079581" y="1023482"/>
            <a:ext cx="3099619" cy="1491661"/>
          </a:xfrm>
        </p:spPr>
        <p:txBody>
          <a:bodyPr>
            <a:normAutofit/>
          </a:bodyPr>
          <a:lstStyle/>
          <a:p>
            <a:r>
              <a:rPr lang="en-US" sz="1800" dirty="0"/>
              <a:t>Even though sources are handled </a:t>
            </a:r>
            <a:r>
              <a:rPr lang="en-US" sz="1800" dirty="0" smtClean="0"/>
              <a:t>individually…</a:t>
            </a:r>
            <a:br>
              <a:rPr lang="en-US" sz="1800" dirty="0" smtClean="0"/>
            </a:br>
            <a:r>
              <a:rPr lang="en-US" dirty="0" smtClean="0"/>
              <a:t> </a:t>
            </a:r>
            <a:endParaRPr lang="en-US" dirty="0"/>
          </a:p>
        </p:txBody>
      </p:sp>
      <p:sp>
        <p:nvSpPr>
          <p:cNvPr id="3" name="Content Placeholder 2"/>
          <p:cNvSpPr>
            <a:spLocks noGrp="1"/>
          </p:cNvSpPr>
          <p:nvPr>
            <p:ph idx="1"/>
          </p:nvPr>
        </p:nvSpPr>
        <p:spPr>
          <a:xfrm rot="60000">
            <a:off x="4933587" y="635754"/>
            <a:ext cx="3020792" cy="2716927"/>
          </a:xfrm>
        </p:spPr>
        <p:txBody>
          <a:bodyPr>
            <a:normAutofit/>
          </a:bodyPr>
          <a:lstStyle/>
          <a:p>
            <a:pPr marL="0" indent="0" algn="ctr">
              <a:spcBef>
                <a:spcPts val="0"/>
              </a:spcBef>
              <a:spcAft>
                <a:spcPts val="1000"/>
              </a:spcAft>
              <a:buNone/>
            </a:pPr>
            <a:r>
              <a:rPr lang="en-US" sz="2400" dirty="0" smtClean="0">
                <a:latin typeface="+mj-lt"/>
              </a:rPr>
              <a:t>Manifolded Sources</a:t>
            </a:r>
            <a:endParaRPr lang="en-US" sz="2400" dirty="0">
              <a:latin typeface="+mj-lt"/>
            </a:endParaRPr>
          </a:p>
          <a:p>
            <a:pPr marL="0" indent="0" algn="ctr">
              <a:spcBef>
                <a:spcPts val="0"/>
              </a:spcBef>
              <a:buNone/>
            </a:pPr>
            <a:r>
              <a:rPr lang="en-US" sz="2000" dirty="0" smtClean="0"/>
              <a:t>Source 1 has a hit and source 2 does not but they are manifolded.</a:t>
            </a:r>
          </a:p>
          <a:p>
            <a:pPr marL="0" indent="0" algn="ctr">
              <a:spcBef>
                <a:spcPts val="0"/>
              </a:spcBef>
              <a:buNone/>
            </a:pPr>
            <a:r>
              <a:rPr lang="en-US" sz="2000" dirty="0" smtClean="0"/>
              <a:t> Both sources will then not be eligible for a waiver</a:t>
            </a:r>
            <a:r>
              <a:rPr lang="en-US" sz="2400" dirty="0" smtClean="0"/>
              <a:t>.</a:t>
            </a:r>
          </a:p>
        </p:txBody>
      </p:sp>
      <p:sp>
        <p:nvSpPr>
          <p:cNvPr id="4" name="Text Placeholder 3"/>
          <p:cNvSpPr>
            <a:spLocks noGrp="1"/>
          </p:cNvSpPr>
          <p:nvPr>
            <p:ph type="body" sz="half" idx="2"/>
          </p:nvPr>
        </p:nvSpPr>
        <p:spPr>
          <a:xfrm rot="-60000">
            <a:off x="1165011" y="2617212"/>
            <a:ext cx="3048891" cy="2548971"/>
          </a:xfrm>
        </p:spPr>
        <p:txBody>
          <a:bodyPr>
            <a:normAutofit lnSpcReduction="10000"/>
          </a:bodyPr>
          <a:lstStyle/>
          <a:p>
            <a:r>
              <a:rPr lang="en-US" sz="2400" dirty="0">
                <a:latin typeface="+mj-lt"/>
              </a:rPr>
              <a:t>Composite Lab </a:t>
            </a:r>
            <a:r>
              <a:rPr lang="en-US" sz="2400" dirty="0" smtClean="0">
                <a:latin typeface="+mj-lt"/>
              </a:rPr>
              <a:t>Samples</a:t>
            </a:r>
          </a:p>
          <a:p>
            <a:endParaRPr lang="en-US" sz="1100" dirty="0" smtClean="0"/>
          </a:p>
          <a:p>
            <a:r>
              <a:rPr lang="en-US" sz="2000" dirty="0" smtClean="0"/>
              <a:t>If one </a:t>
            </a:r>
            <a:r>
              <a:rPr lang="en-US" sz="2000" dirty="0"/>
              <a:t>lab sample is reporting on two or more sources then the </a:t>
            </a:r>
            <a:r>
              <a:rPr lang="en-US" sz="2000" dirty="0" smtClean="0"/>
              <a:t>test results </a:t>
            </a:r>
            <a:r>
              <a:rPr lang="en-US" sz="2000" dirty="0"/>
              <a:t>are recorded for each of the sources. </a:t>
            </a:r>
          </a:p>
          <a:p>
            <a:endParaRPr lang="en-US" sz="2400" dirty="0" smtClean="0">
              <a:latin typeface="+mj-lt"/>
            </a:endParaRPr>
          </a:p>
        </p:txBody>
      </p:sp>
      <p:sp>
        <p:nvSpPr>
          <p:cNvPr id="5" name="TextBox 4"/>
          <p:cNvSpPr txBox="1"/>
          <p:nvPr/>
        </p:nvSpPr>
        <p:spPr>
          <a:xfrm rot="60000">
            <a:off x="5029200" y="3377204"/>
            <a:ext cx="2819400" cy="2621230"/>
          </a:xfrm>
          <a:prstGeom prst="rect">
            <a:avLst/>
          </a:prstGeom>
          <a:noFill/>
        </p:spPr>
        <p:txBody>
          <a:bodyPr wrap="square" rtlCol="0">
            <a:spAutoFit/>
          </a:bodyPr>
          <a:lstStyle/>
          <a:p>
            <a:pPr algn="ctr"/>
            <a:r>
              <a:rPr lang="en-US" sz="2400" dirty="0">
                <a:latin typeface="+mj-lt"/>
              </a:rPr>
              <a:t>Note on </a:t>
            </a:r>
          </a:p>
          <a:p>
            <a:pPr algn="ctr">
              <a:spcAft>
                <a:spcPts val="1000"/>
              </a:spcAft>
            </a:pPr>
            <a:r>
              <a:rPr lang="en-US" sz="2400" dirty="0">
                <a:latin typeface="+mj-lt"/>
              </a:rPr>
              <a:t>Replacement Wells</a:t>
            </a:r>
          </a:p>
          <a:p>
            <a:pPr algn="ctr"/>
            <a:r>
              <a:rPr lang="en-US" dirty="0"/>
              <a:t>Waiver status can be grandfathered onto the replacement well if it is within 50 feet of old well and draws the same quantity of water.</a:t>
            </a:r>
          </a:p>
        </p:txBody>
      </p:sp>
    </p:spTree>
    <p:extLst>
      <p:ext uri="{BB962C8B-B14F-4D97-AF65-F5344CB8AC3E}">
        <p14:creationId xmlns:p14="http://schemas.microsoft.com/office/powerpoint/2010/main" val="2997131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1000"/>
                                        <p:tgtEl>
                                          <p:spTgt spid="3">
                                            <p:txEl>
                                              <p:pRg st="1" end="1"/>
                                            </p:txEl>
                                          </p:spTgt>
                                        </p:tgtEl>
                                      </p:cBhvr>
                                    </p:animEffect>
                                    <p:anim calcmode="lin" valueType="num">
                                      <p:cBhvr>
                                        <p:cTn id="2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1000"/>
                                        <p:tgtEl>
                                          <p:spTgt spid="3">
                                            <p:txEl>
                                              <p:pRg st="2" end="2"/>
                                            </p:txEl>
                                          </p:spTgt>
                                        </p:tgtEl>
                                      </p:cBhvr>
                                    </p:animEffect>
                                    <p:anim calcmode="lin" valueType="num">
                                      <p:cBhvr>
                                        <p:cTn id="3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5">
                                            <p:txEl>
                                              <p:pRg st="0" end="0"/>
                                            </p:txEl>
                                          </p:spTgt>
                                        </p:tgtEl>
                                        <p:attrNameLst>
                                          <p:attrName>style.visibility</p:attrName>
                                        </p:attrNameLst>
                                      </p:cBhvr>
                                      <p:to>
                                        <p:strVal val="visible"/>
                                      </p:to>
                                    </p:set>
                                    <p:animEffect transition="in" filter="fade">
                                      <p:cBhvr>
                                        <p:cTn id="38" dur="1000"/>
                                        <p:tgtEl>
                                          <p:spTgt spid="5">
                                            <p:txEl>
                                              <p:pRg st="0" end="0"/>
                                            </p:txEl>
                                          </p:spTgt>
                                        </p:tgtEl>
                                      </p:cBhvr>
                                    </p:animEffect>
                                    <p:anim calcmode="lin" valueType="num">
                                      <p:cBhvr>
                                        <p:cTn id="39"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5">
                                            <p:txEl>
                                              <p:pRg st="0" end="0"/>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5">
                                            <p:txEl>
                                              <p:pRg st="1" end="1"/>
                                            </p:txEl>
                                          </p:spTgt>
                                        </p:tgtEl>
                                        <p:attrNameLst>
                                          <p:attrName>style.visibility</p:attrName>
                                        </p:attrNameLst>
                                      </p:cBhvr>
                                      <p:to>
                                        <p:strVal val="visible"/>
                                      </p:to>
                                    </p:set>
                                    <p:animEffect transition="in" filter="fade">
                                      <p:cBhvr>
                                        <p:cTn id="43" dur="1000"/>
                                        <p:tgtEl>
                                          <p:spTgt spid="5">
                                            <p:txEl>
                                              <p:pRg st="1" end="1"/>
                                            </p:txEl>
                                          </p:spTgt>
                                        </p:tgtEl>
                                      </p:cBhvr>
                                    </p:animEffect>
                                    <p:anim calcmode="lin" valueType="num">
                                      <p:cBhvr>
                                        <p:cTn id="4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5">
                                            <p:txEl>
                                              <p:pRg st="1" end="1"/>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5">
                                            <p:txEl>
                                              <p:pRg st="2" end="2"/>
                                            </p:txEl>
                                          </p:spTgt>
                                        </p:tgtEl>
                                        <p:attrNameLst>
                                          <p:attrName>style.visibility</p:attrName>
                                        </p:attrNameLst>
                                      </p:cBhvr>
                                      <p:to>
                                        <p:strVal val="visible"/>
                                      </p:to>
                                    </p:set>
                                    <p:animEffect transition="in" filter="fade">
                                      <p:cBhvr>
                                        <p:cTn id="48" dur="1000"/>
                                        <p:tgtEl>
                                          <p:spTgt spid="5">
                                            <p:txEl>
                                              <p:pRg st="2" end="2"/>
                                            </p:txEl>
                                          </p:spTgt>
                                        </p:tgtEl>
                                      </p:cBhvr>
                                    </p:animEffect>
                                    <p:anim calcmode="lin" valueType="num">
                                      <p:cBhvr>
                                        <p:cTn id="4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3962400" cy="3048000"/>
          </a:xfrm>
        </p:spPr>
        <p:txBody>
          <a:bodyPr>
            <a:normAutofit/>
          </a:bodyPr>
          <a:lstStyle/>
          <a:p>
            <a:r>
              <a:rPr lang="en-US" sz="4000" dirty="0" smtClean="0"/>
              <a:t>The application form isn’t all that bad to fill out.</a:t>
            </a:r>
            <a:endParaRPr lang="en-US" sz="4000" dirty="0"/>
          </a:p>
        </p:txBody>
      </p:sp>
      <p:pic>
        <p:nvPicPr>
          <p:cNvPr id="1026" name="Picture 2" descr="Fear, Schreck, Cat, Anxiety, Terrible Fear, Atrocitie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614"/>
          <a:stretch/>
        </p:blipFill>
        <p:spPr bwMode="auto">
          <a:xfrm>
            <a:off x="5177642" y="838200"/>
            <a:ext cx="3068836" cy="214485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219200" y="3124200"/>
            <a:ext cx="6629400" cy="2862322"/>
          </a:xfrm>
          <a:prstGeom prst="rect">
            <a:avLst/>
          </a:prstGeom>
          <a:noFill/>
        </p:spPr>
        <p:txBody>
          <a:bodyPr wrap="square" rtlCol="0">
            <a:spAutoFit/>
          </a:bodyPr>
          <a:lstStyle/>
          <a:p>
            <a:r>
              <a:rPr lang="en-US" dirty="0" smtClean="0"/>
              <a:t>Section A is just info about your system – easy enough.</a:t>
            </a:r>
          </a:p>
          <a:p>
            <a:endParaRPr lang="en-US" dirty="0"/>
          </a:p>
          <a:p>
            <a:r>
              <a:rPr lang="en-US" dirty="0" smtClean="0"/>
              <a:t>Section B is asking what source you want a waiver for and what  waiver you are requesting.  Please use the Source ID Number (such as 02G, or 3S).  The actual name of the well is not that helpful when processing the application.</a:t>
            </a:r>
          </a:p>
          <a:p>
            <a:endParaRPr lang="en-US" dirty="0" smtClean="0"/>
          </a:p>
          <a:p>
            <a:r>
              <a:rPr lang="en-US" dirty="0" smtClean="0"/>
              <a:t>Section C/D is a little different story.  It’s the Source Protection Part. You have to fill out  a Section C for each GW source (Section D for SW sources). Yes. You’ll probably have to make copies.</a:t>
            </a:r>
            <a:endParaRPr lang="en-US" dirty="0"/>
          </a:p>
        </p:txBody>
      </p:sp>
    </p:spTree>
    <p:extLst>
      <p:ext uri="{BB962C8B-B14F-4D97-AF65-F5344CB8AC3E}">
        <p14:creationId xmlns:p14="http://schemas.microsoft.com/office/powerpoint/2010/main" val="136722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0000">
            <a:off x="838200" y="1066800"/>
            <a:ext cx="3452244" cy="4132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72811">
            <a:off x="4633700" y="791715"/>
            <a:ext cx="3442690" cy="4290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8009">
            <a:off x="4599083" y="1611088"/>
            <a:ext cx="3472723" cy="4651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64627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2" descr="Clock, Grandfather Clock, Pendulum Clock, Table Cl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42218"/>
            <a:ext cx="7696200" cy="508238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66800" y="1295400"/>
            <a:ext cx="4267200" cy="2308324"/>
          </a:xfrm>
          <a:prstGeom prst="rect">
            <a:avLst/>
          </a:prstGeom>
          <a:noFill/>
        </p:spPr>
        <p:txBody>
          <a:bodyPr wrap="square" rtlCol="0">
            <a:spAutoFit/>
          </a:bodyPr>
          <a:lstStyle/>
          <a:p>
            <a:r>
              <a:rPr lang="en-US" dirty="0" smtClean="0"/>
              <a:t>After you submit your application</a:t>
            </a:r>
          </a:p>
          <a:p>
            <a:r>
              <a:rPr lang="en-US" dirty="0" smtClean="0"/>
              <a:t>You are done.  </a:t>
            </a:r>
          </a:p>
          <a:p>
            <a:endParaRPr lang="en-US" dirty="0"/>
          </a:p>
          <a:p>
            <a:r>
              <a:rPr lang="en-US" dirty="0" smtClean="0">
                <a:hlinkClick r:id="rId3"/>
              </a:rPr>
              <a:t>Marie.Tennant@mass.gov</a:t>
            </a:r>
            <a:endParaRPr lang="en-US" dirty="0" smtClean="0"/>
          </a:p>
          <a:p>
            <a:endParaRPr lang="en-US" dirty="0"/>
          </a:p>
          <a:p>
            <a:r>
              <a:rPr lang="en-US" dirty="0" smtClean="0">
                <a:hlinkClick r:id="rId4"/>
              </a:rPr>
              <a:t>Catherine.Sarafinas-Hamilton@mass.gov</a:t>
            </a:r>
            <a:endParaRPr lang="en-US" dirty="0" smtClean="0"/>
          </a:p>
          <a:p>
            <a:endParaRPr lang="en-US" dirty="0" smtClean="0"/>
          </a:p>
          <a:p>
            <a:endParaRPr lang="en-US" dirty="0"/>
          </a:p>
        </p:txBody>
      </p:sp>
    </p:spTree>
    <p:extLst>
      <p:ext uri="{BB962C8B-B14F-4D97-AF65-F5344CB8AC3E}">
        <p14:creationId xmlns:p14="http://schemas.microsoft.com/office/powerpoint/2010/main" val="2687677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2"/>
            <a:ext cx="6965245" cy="1392218"/>
          </a:xfrm>
        </p:spPr>
        <p:txBody>
          <a:bodyPr>
            <a:normAutofit fontScale="90000"/>
          </a:bodyPr>
          <a:lstStyle/>
          <a:p>
            <a:r>
              <a:rPr lang="en-US" dirty="0" smtClean="0"/>
              <a:t>It all started in 1993</a:t>
            </a:r>
            <a:br>
              <a:rPr lang="en-US" dirty="0" smtClean="0"/>
            </a:br>
            <a:r>
              <a:rPr lang="en-US" sz="2700" dirty="0" smtClean="0"/>
              <a:t>Safe Drinking Water Act of 1974</a:t>
            </a:r>
            <a:br>
              <a:rPr lang="en-US" sz="2700" dirty="0" smtClean="0"/>
            </a:br>
            <a:r>
              <a:rPr lang="en-US" sz="2700" dirty="0" smtClean="0"/>
              <a:t>NPDWR Phase II and V</a:t>
            </a:r>
            <a:endParaRPr lang="en-US" sz="2700" dirty="0"/>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p:txBody>
      </p:sp>
      <p:sp>
        <p:nvSpPr>
          <p:cNvPr id="6" name="TextBox 5"/>
          <p:cNvSpPr txBox="1"/>
          <p:nvPr/>
        </p:nvSpPr>
        <p:spPr>
          <a:xfrm>
            <a:off x="1387642" y="2438400"/>
            <a:ext cx="6019800" cy="1200329"/>
          </a:xfrm>
          <a:prstGeom prst="rect">
            <a:avLst/>
          </a:prstGeom>
          <a:noFill/>
        </p:spPr>
        <p:txBody>
          <a:bodyPr wrap="square" rtlCol="0">
            <a:spAutoFit/>
          </a:bodyPr>
          <a:lstStyle/>
          <a:p>
            <a:pPr algn="ctr"/>
            <a:r>
              <a:rPr lang="en-US" dirty="0"/>
              <a:t>Approved </a:t>
            </a:r>
            <a:r>
              <a:rPr lang="en-US" dirty="0" smtClean="0"/>
              <a:t>monitoring waivers for </a:t>
            </a:r>
            <a:r>
              <a:rPr lang="en-US" dirty="0"/>
              <a:t>SOC, VOC, and  </a:t>
            </a:r>
            <a:r>
              <a:rPr lang="en-US" dirty="0" smtClean="0"/>
              <a:t>IOC</a:t>
            </a:r>
          </a:p>
          <a:p>
            <a:pPr algn="ctr"/>
            <a:r>
              <a:rPr lang="en-US" dirty="0" smtClean="0"/>
              <a:t>We really want you to save money!</a:t>
            </a:r>
            <a:endParaRPr lang="en-US" dirty="0"/>
          </a:p>
          <a:p>
            <a:pPr algn="ctr"/>
            <a:endParaRPr lang="en-US" dirty="0" smtClean="0"/>
          </a:p>
          <a:p>
            <a:r>
              <a:rPr lang="en-US" dirty="0" smtClean="0"/>
              <a:t> </a:t>
            </a:r>
            <a:endParaRPr lang="en-US" dirty="0"/>
          </a:p>
        </p:txBody>
      </p:sp>
      <p:pic>
        <p:nvPicPr>
          <p:cNvPr id="2050" name="Picture 2" descr="Related image"/>
          <p:cNvPicPr>
            <a:picLocks noChangeAspect="1" noChangeArrowheads="1"/>
          </p:cNvPicPr>
          <p:nvPr/>
        </p:nvPicPr>
        <p:blipFill>
          <a:blip r:embed="rId3">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3027252" y="3276600"/>
            <a:ext cx="2857500" cy="22098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162300" y="5498068"/>
            <a:ext cx="2857500" cy="369332"/>
          </a:xfrm>
          <a:prstGeom prst="rect">
            <a:avLst/>
          </a:prstGeom>
          <a:noFill/>
        </p:spPr>
        <p:txBody>
          <a:bodyPr wrap="square" rtlCol="0">
            <a:spAutoFit/>
          </a:bodyPr>
          <a:lstStyle/>
          <a:p>
            <a:r>
              <a:rPr lang="en-US" i="1" dirty="0" smtClean="0">
                <a:solidFill>
                  <a:srgbClr val="996633"/>
                </a:solidFill>
                <a:latin typeface="Blackadder ITC" panose="04020505051007020D02" pitchFamily="82" charset="0"/>
              </a:rPr>
              <a:t>Two score and five years ago….</a:t>
            </a:r>
            <a:endParaRPr lang="en-US" i="1" dirty="0">
              <a:solidFill>
                <a:srgbClr val="996633"/>
              </a:solidFill>
              <a:latin typeface="Blackadder ITC" panose="04020505051007020D02" pitchFamily="82" charset="0"/>
            </a:endParaRPr>
          </a:p>
        </p:txBody>
      </p:sp>
    </p:spTree>
    <p:extLst>
      <p:ext uri="{BB962C8B-B14F-4D97-AF65-F5344CB8AC3E}">
        <p14:creationId xmlns:p14="http://schemas.microsoft.com/office/powerpoint/2010/main" val="20111192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1007315"/>
            <a:ext cx="6965245" cy="1202485"/>
          </a:xfrm>
        </p:spPr>
        <p:txBody>
          <a:bodyPr>
            <a:normAutofit fontScale="90000"/>
          </a:bodyPr>
          <a:lstStyle/>
          <a:p>
            <a:r>
              <a:rPr lang="en-US" dirty="0" smtClean="0"/>
              <a:t>Compliance Cycle and Compliance Period</a:t>
            </a:r>
            <a:endParaRPr lang="en-US" dirty="0"/>
          </a:p>
        </p:txBody>
      </p:sp>
      <p:sp>
        <p:nvSpPr>
          <p:cNvPr id="19" name="TextBox 18"/>
          <p:cNvSpPr txBox="1"/>
          <p:nvPr/>
        </p:nvSpPr>
        <p:spPr>
          <a:xfrm>
            <a:off x="1143000" y="2514600"/>
            <a:ext cx="6934200"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endParaRPr lang="en-US" dirty="0" smtClean="0"/>
          </a:p>
          <a:p>
            <a:pPr algn="ctr"/>
            <a:endParaRPr lang="en-US" dirty="0"/>
          </a:p>
          <a:p>
            <a:pPr algn="ctr"/>
            <a:r>
              <a:rPr lang="en-US" spc="150" dirty="0" smtClean="0">
                <a:latin typeface="MS Reference Sans Serif" panose="020B0604030504040204" pitchFamily="34" charset="0"/>
              </a:rPr>
              <a:t>2020      Nine-year compliance cycle     2028</a:t>
            </a:r>
            <a:endParaRPr lang="en-US" spc="150" dirty="0">
              <a:latin typeface="MS Reference Sans Serif" panose="020B0604030504040204" pitchFamily="34" charset="0"/>
            </a:endParaRPr>
          </a:p>
        </p:txBody>
      </p:sp>
      <p:sp>
        <p:nvSpPr>
          <p:cNvPr id="35" name="TextBox 34"/>
          <p:cNvSpPr txBox="1"/>
          <p:nvPr/>
        </p:nvSpPr>
        <p:spPr>
          <a:xfrm>
            <a:off x="1219200" y="2611319"/>
            <a:ext cx="685800" cy="338554"/>
          </a:xfrm>
          <a:prstGeom prst="rect">
            <a:avLst/>
          </a:prstGeom>
          <a:solidFill>
            <a:schemeClr val="tx2">
              <a:lumMod val="40000"/>
              <a:lumOff val="60000"/>
            </a:schemeClr>
          </a:solidFill>
          <a:scene3d>
            <a:camera prst="orthographicFront"/>
            <a:lightRig rig="threePt" dir="t"/>
          </a:scene3d>
          <a:sp3d>
            <a:bevelT/>
          </a:sp3d>
        </p:spPr>
        <p:txBody>
          <a:bodyPr wrap="square" rtlCol="0">
            <a:spAutoFit/>
          </a:bodyPr>
          <a:lstStyle/>
          <a:p>
            <a:r>
              <a:rPr lang="en-US" sz="1600" b="1" dirty="0" smtClean="0">
                <a:solidFill>
                  <a:schemeClr val="bg1"/>
                </a:solidFill>
              </a:rPr>
              <a:t>2020</a:t>
            </a:r>
            <a:endParaRPr lang="en-US" sz="1600" b="1" dirty="0">
              <a:solidFill>
                <a:schemeClr val="bg1"/>
              </a:solidFill>
            </a:endParaRPr>
          </a:p>
        </p:txBody>
      </p:sp>
      <p:sp>
        <p:nvSpPr>
          <p:cNvPr id="36" name="TextBox 35"/>
          <p:cNvSpPr txBox="1"/>
          <p:nvPr/>
        </p:nvSpPr>
        <p:spPr>
          <a:xfrm>
            <a:off x="1905000" y="2602048"/>
            <a:ext cx="768016" cy="338554"/>
          </a:xfrm>
          <a:prstGeom prst="rect">
            <a:avLst/>
          </a:prstGeom>
          <a:solidFill>
            <a:schemeClr val="tx2">
              <a:lumMod val="40000"/>
              <a:lumOff val="60000"/>
            </a:schemeClr>
          </a:solidFill>
          <a:scene3d>
            <a:camera prst="orthographicFront"/>
            <a:lightRig rig="threePt" dir="t"/>
          </a:scene3d>
          <a:sp3d>
            <a:bevelT/>
          </a:sp3d>
        </p:spPr>
        <p:txBody>
          <a:bodyPr wrap="square" rtlCol="0">
            <a:spAutoFit/>
          </a:bodyPr>
          <a:lstStyle/>
          <a:p>
            <a:r>
              <a:rPr lang="en-US" sz="1600" b="1" dirty="0" smtClean="0">
                <a:solidFill>
                  <a:schemeClr val="bg1"/>
                </a:solidFill>
              </a:rPr>
              <a:t>2021</a:t>
            </a:r>
            <a:endParaRPr lang="en-US" sz="1600" b="1" dirty="0">
              <a:solidFill>
                <a:schemeClr val="bg1"/>
              </a:solidFill>
            </a:endParaRPr>
          </a:p>
        </p:txBody>
      </p:sp>
      <p:sp>
        <p:nvSpPr>
          <p:cNvPr id="37" name="TextBox 36"/>
          <p:cNvSpPr txBox="1"/>
          <p:nvPr/>
        </p:nvSpPr>
        <p:spPr>
          <a:xfrm>
            <a:off x="2667000" y="2602048"/>
            <a:ext cx="685800" cy="338554"/>
          </a:xfrm>
          <a:prstGeom prst="rect">
            <a:avLst/>
          </a:prstGeom>
          <a:solidFill>
            <a:schemeClr val="tx2">
              <a:lumMod val="40000"/>
              <a:lumOff val="60000"/>
            </a:schemeClr>
          </a:solidFill>
          <a:scene3d>
            <a:camera prst="orthographicFront"/>
            <a:lightRig rig="threePt" dir="t"/>
          </a:scene3d>
          <a:sp3d>
            <a:bevelT/>
          </a:sp3d>
        </p:spPr>
        <p:txBody>
          <a:bodyPr wrap="square" rtlCol="0">
            <a:spAutoFit/>
          </a:bodyPr>
          <a:lstStyle/>
          <a:p>
            <a:r>
              <a:rPr lang="en-US" sz="1600" b="1" dirty="0" smtClean="0">
                <a:solidFill>
                  <a:schemeClr val="bg1"/>
                </a:solidFill>
              </a:rPr>
              <a:t>2022</a:t>
            </a:r>
            <a:endParaRPr lang="en-US" sz="1600" b="1" dirty="0">
              <a:solidFill>
                <a:schemeClr val="bg1"/>
              </a:solidFill>
            </a:endParaRPr>
          </a:p>
        </p:txBody>
      </p:sp>
      <p:sp>
        <p:nvSpPr>
          <p:cNvPr id="38" name="TextBox 37"/>
          <p:cNvSpPr txBox="1"/>
          <p:nvPr/>
        </p:nvSpPr>
        <p:spPr>
          <a:xfrm>
            <a:off x="3619500" y="2599730"/>
            <a:ext cx="685800" cy="338554"/>
          </a:xfrm>
          <a:prstGeom prst="rect">
            <a:avLst/>
          </a:prstGeom>
          <a:solidFill>
            <a:schemeClr val="tx2">
              <a:lumMod val="40000"/>
              <a:lumOff val="60000"/>
            </a:schemeClr>
          </a:solidFill>
          <a:scene3d>
            <a:camera prst="orthographicFront"/>
            <a:lightRig rig="threePt" dir="t"/>
          </a:scene3d>
          <a:sp3d>
            <a:bevelT/>
          </a:sp3d>
        </p:spPr>
        <p:txBody>
          <a:bodyPr wrap="square" rtlCol="0">
            <a:spAutoFit/>
          </a:bodyPr>
          <a:lstStyle/>
          <a:p>
            <a:r>
              <a:rPr lang="en-US" sz="1600" b="1" dirty="0" smtClean="0">
                <a:solidFill>
                  <a:schemeClr val="bg1"/>
                </a:solidFill>
              </a:rPr>
              <a:t>2023</a:t>
            </a:r>
            <a:endParaRPr lang="en-US" sz="1600" b="1" dirty="0">
              <a:solidFill>
                <a:schemeClr val="bg1"/>
              </a:solidFill>
            </a:endParaRPr>
          </a:p>
        </p:txBody>
      </p:sp>
      <p:sp>
        <p:nvSpPr>
          <p:cNvPr id="39" name="TextBox 38"/>
          <p:cNvSpPr txBox="1"/>
          <p:nvPr/>
        </p:nvSpPr>
        <p:spPr>
          <a:xfrm>
            <a:off x="4305300" y="2599730"/>
            <a:ext cx="685800" cy="338554"/>
          </a:xfrm>
          <a:prstGeom prst="rect">
            <a:avLst/>
          </a:prstGeom>
          <a:solidFill>
            <a:schemeClr val="tx2">
              <a:lumMod val="40000"/>
              <a:lumOff val="60000"/>
            </a:schemeClr>
          </a:solidFill>
          <a:scene3d>
            <a:camera prst="orthographicFront"/>
            <a:lightRig rig="threePt" dir="t"/>
          </a:scene3d>
          <a:sp3d>
            <a:bevelT/>
          </a:sp3d>
        </p:spPr>
        <p:txBody>
          <a:bodyPr wrap="square" rtlCol="0">
            <a:spAutoFit/>
          </a:bodyPr>
          <a:lstStyle/>
          <a:p>
            <a:r>
              <a:rPr lang="en-US" sz="1600" b="1" dirty="0" smtClean="0">
                <a:solidFill>
                  <a:schemeClr val="bg1"/>
                </a:solidFill>
              </a:rPr>
              <a:t>2024</a:t>
            </a:r>
            <a:endParaRPr lang="en-US" sz="1600" b="1" dirty="0">
              <a:solidFill>
                <a:schemeClr val="bg1"/>
              </a:solidFill>
            </a:endParaRPr>
          </a:p>
        </p:txBody>
      </p:sp>
      <p:sp>
        <p:nvSpPr>
          <p:cNvPr id="40" name="TextBox 39"/>
          <p:cNvSpPr txBox="1"/>
          <p:nvPr/>
        </p:nvSpPr>
        <p:spPr>
          <a:xfrm>
            <a:off x="4991100" y="2599730"/>
            <a:ext cx="685800" cy="338554"/>
          </a:xfrm>
          <a:prstGeom prst="rect">
            <a:avLst/>
          </a:prstGeom>
          <a:solidFill>
            <a:schemeClr val="tx2">
              <a:lumMod val="40000"/>
              <a:lumOff val="60000"/>
            </a:schemeClr>
          </a:solidFill>
          <a:scene3d>
            <a:camera prst="orthographicFront"/>
            <a:lightRig rig="threePt" dir="t"/>
          </a:scene3d>
          <a:sp3d>
            <a:bevelT/>
          </a:sp3d>
        </p:spPr>
        <p:txBody>
          <a:bodyPr wrap="square" rtlCol="0">
            <a:spAutoFit/>
          </a:bodyPr>
          <a:lstStyle/>
          <a:p>
            <a:r>
              <a:rPr lang="en-US" sz="1600" b="1" dirty="0" smtClean="0">
                <a:solidFill>
                  <a:schemeClr val="bg1"/>
                </a:solidFill>
              </a:rPr>
              <a:t>2025</a:t>
            </a:r>
            <a:endParaRPr lang="en-US" sz="1600" b="1" dirty="0">
              <a:solidFill>
                <a:schemeClr val="bg1"/>
              </a:solidFill>
            </a:endParaRPr>
          </a:p>
        </p:txBody>
      </p:sp>
      <p:sp>
        <p:nvSpPr>
          <p:cNvPr id="41" name="TextBox 40"/>
          <p:cNvSpPr txBox="1"/>
          <p:nvPr/>
        </p:nvSpPr>
        <p:spPr>
          <a:xfrm>
            <a:off x="5943600" y="2599730"/>
            <a:ext cx="685800" cy="338554"/>
          </a:xfrm>
          <a:prstGeom prst="rect">
            <a:avLst/>
          </a:prstGeom>
          <a:solidFill>
            <a:schemeClr val="tx2">
              <a:lumMod val="40000"/>
              <a:lumOff val="60000"/>
            </a:schemeClr>
          </a:solidFill>
          <a:scene3d>
            <a:camera prst="orthographicFront"/>
            <a:lightRig rig="threePt" dir="t"/>
          </a:scene3d>
          <a:sp3d>
            <a:bevelT/>
          </a:sp3d>
        </p:spPr>
        <p:txBody>
          <a:bodyPr wrap="square" rtlCol="0">
            <a:spAutoFit/>
          </a:bodyPr>
          <a:lstStyle/>
          <a:p>
            <a:r>
              <a:rPr lang="en-US" sz="1600" b="1" dirty="0" smtClean="0">
                <a:solidFill>
                  <a:schemeClr val="bg1"/>
                </a:solidFill>
              </a:rPr>
              <a:t>2026</a:t>
            </a:r>
            <a:endParaRPr lang="en-US" sz="1600" b="1" dirty="0">
              <a:solidFill>
                <a:schemeClr val="bg1"/>
              </a:solidFill>
            </a:endParaRPr>
          </a:p>
        </p:txBody>
      </p:sp>
      <p:sp>
        <p:nvSpPr>
          <p:cNvPr id="42" name="TextBox 41"/>
          <p:cNvSpPr txBox="1"/>
          <p:nvPr/>
        </p:nvSpPr>
        <p:spPr>
          <a:xfrm>
            <a:off x="6629400" y="2599730"/>
            <a:ext cx="685800" cy="338554"/>
          </a:xfrm>
          <a:prstGeom prst="rect">
            <a:avLst/>
          </a:prstGeom>
          <a:solidFill>
            <a:schemeClr val="tx2">
              <a:lumMod val="40000"/>
              <a:lumOff val="60000"/>
            </a:schemeClr>
          </a:solidFill>
          <a:scene3d>
            <a:camera prst="orthographicFront"/>
            <a:lightRig rig="threePt" dir="t"/>
          </a:scene3d>
          <a:sp3d>
            <a:bevelT/>
          </a:sp3d>
        </p:spPr>
        <p:txBody>
          <a:bodyPr wrap="square" rtlCol="0">
            <a:spAutoFit/>
          </a:bodyPr>
          <a:lstStyle/>
          <a:p>
            <a:r>
              <a:rPr lang="en-US" sz="1600" b="1" dirty="0" smtClean="0">
                <a:solidFill>
                  <a:schemeClr val="bg1"/>
                </a:solidFill>
              </a:rPr>
              <a:t>2027</a:t>
            </a:r>
            <a:endParaRPr lang="en-US" sz="1600" b="1" dirty="0">
              <a:solidFill>
                <a:schemeClr val="bg1"/>
              </a:solidFill>
            </a:endParaRPr>
          </a:p>
        </p:txBody>
      </p:sp>
      <p:sp>
        <p:nvSpPr>
          <p:cNvPr id="43" name="TextBox 42"/>
          <p:cNvSpPr txBox="1"/>
          <p:nvPr/>
        </p:nvSpPr>
        <p:spPr>
          <a:xfrm>
            <a:off x="7315200" y="2599730"/>
            <a:ext cx="685800" cy="338554"/>
          </a:xfrm>
          <a:prstGeom prst="rect">
            <a:avLst/>
          </a:prstGeom>
          <a:solidFill>
            <a:schemeClr val="tx2">
              <a:lumMod val="40000"/>
              <a:lumOff val="60000"/>
            </a:schemeClr>
          </a:solidFill>
          <a:scene3d>
            <a:camera prst="orthographicFront"/>
            <a:lightRig rig="threePt" dir="t"/>
          </a:scene3d>
          <a:sp3d>
            <a:bevelT/>
          </a:sp3d>
        </p:spPr>
        <p:txBody>
          <a:bodyPr wrap="square" rtlCol="0">
            <a:spAutoFit/>
          </a:bodyPr>
          <a:lstStyle/>
          <a:p>
            <a:r>
              <a:rPr lang="en-US" sz="1600" b="1" dirty="0" smtClean="0">
                <a:solidFill>
                  <a:schemeClr val="bg1"/>
                </a:solidFill>
              </a:rPr>
              <a:t>2028</a:t>
            </a:r>
            <a:endParaRPr lang="en-US" sz="1600" b="1" dirty="0">
              <a:solidFill>
                <a:schemeClr val="bg1"/>
              </a:solidFill>
            </a:endParaRPr>
          </a:p>
        </p:txBody>
      </p:sp>
      <p:sp>
        <p:nvSpPr>
          <p:cNvPr id="44" name="TextBox 43"/>
          <p:cNvSpPr txBox="1"/>
          <p:nvPr/>
        </p:nvSpPr>
        <p:spPr>
          <a:xfrm>
            <a:off x="1143000" y="3886200"/>
            <a:ext cx="6781800" cy="1882567"/>
          </a:xfrm>
          <a:prstGeom prst="rect">
            <a:avLst/>
          </a:prstGeom>
          <a:noFill/>
        </p:spPr>
        <p:txBody>
          <a:bodyPr wrap="square" rtlCol="0">
            <a:spAutoFit/>
          </a:bodyPr>
          <a:lstStyle/>
          <a:p>
            <a:pPr algn="ctr">
              <a:spcAft>
                <a:spcPts val="1000"/>
              </a:spcAft>
            </a:pPr>
            <a:r>
              <a:rPr lang="en-US" dirty="0" smtClean="0"/>
              <a:t>Community and Nontransient Noncommunity Systems</a:t>
            </a:r>
          </a:p>
          <a:p>
            <a:pPr algn="ctr"/>
            <a:r>
              <a:rPr lang="en-US" dirty="0" smtClean="0"/>
              <a:t>Volatile Organic Compounds</a:t>
            </a:r>
          </a:p>
          <a:p>
            <a:pPr algn="ctr"/>
            <a:r>
              <a:rPr lang="en-US" dirty="0" smtClean="0"/>
              <a:t>Synthetic Organic Compounds </a:t>
            </a:r>
          </a:p>
          <a:p>
            <a:pPr algn="ctr"/>
            <a:r>
              <a:rPr lang="en-US" dirty="0" smtClean="0"/>
              <a:t>Inorganic Compounds</a:t>
            </a:r>
          </a:p>
          <a:p>
            <a:pPr algn="ctr"/>
            <a:endParaRPr lang="en-US" dirty="0"/>
          </a:p>
          <a:p>
            <a:pPr algn="ctr"/>
            <a:r>
              <a:rPr lang="en-US" dirty="0"/>
              <a:t>N</a:t>
            </a:r>
            <a:r>
              <a:rPr lang="en-US" dirty="0" smtClean="0"/>
              <a:t>o source can go nine years without benchmark testing </a:t>
            </a:r>
            <a:endParaRPr lang="en-US" dirty="0"/>
          </a:p>
        </p:txBody>
      </p:sp>
    </p:spTree>
    <p:extLst>
      <p:ext uri="{BB962C8B-B14F-4D97-AF65-F5344CB8AC3E}">
        <p14:creationId xmlns:p14="http://schemas.microsoft.com/office/powerpoint/2010/main" val="329186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1000"/>
                                        <p:tgtEl>
                                          <p:spTgt spid="36"/>
                                        </p:tgtEl>
                                      </p:cBhvr>
                                    </p:animEffect>
                                    <p:anim calcmode="lin" valueType="num">
                                      <p:cBhvr>
                                        <p:cTn id="18" dur="1000" fill="hold"/>
                                        <p:tgtEl>
                                          <p:spTgt spid="36"/>
                                        </p:tgtEl>
                                        <p:attrNameLst>
                                          <p:attrName>ppt_x</p:attrName>
                                        </p:attrNameLst>
                                      </p:cBhvr>
                                      <p:tavLst>
                                        <p:tav tm="0">
                                          <p:val>
                                            <p:strVal val="#ppt_x"/>
                                          </p:val>
                                        </p:tav>
                                        <p:tav tm="100000">
                                          <p:val>
                                            <p:strVal val="#ppt_x"/>
                                          </p:val>
                                        </p:tav>
                                      </p:tavLst>
                                    </p:anim>
                                    <p:anim calcmode="lin" valueType="num">
                                      <p:cBhvr>
                                        <p:cTn id="1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1000"/>
                                        <p:tgtEl>
                                          <p:spTgt spid="38"/>
                                        </p:tgtEl>
                                      </p:cBhvr>
                                    </p:animEffect>
                                    <p:anim calcmode="lin" valueType="num">
                                      <p:cBhvr>
                                        <p:cTn id="25" dur="1000" fill="hold"/>
                                        <p:tgtEl>
                                          <p:spTgt spid="38"/>
                                        </p:tgtEl>
                                        <p:attrNameLst>
                                          <p:attrName>ppt_x</p:attrName>
                                        </p:attrNameLst>
                                      </p:cBhvr>
                                      <p:tavLst>
                                        <p:tav tm="0">
                                          <p:val>
                                            <p:strVal val="#ppt_x"/>
                                          </p:val>
                                        </p:tav>
                                        <p:tav tm="100000">
                                          <p:val>
                                            <p:strVal val="#ppt_x"/>
                                          </p:val>
                                        </p:tav>
                                      </p:tavLst>
                                    </p:anim>
                                    <p:anim calcmode="lin" valueType="num">
                                      <p:cBhvr>
                                        <p:cTn id="26" dur="1000" fill="hold"/>
                                        <p:tgtEl>
                                          <p:spTgt spid="3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1000"/>
                                        <p:tgtEl>
                                          <p:spTgt spid="40"/>
                                        </p:tgtEl>
                                      </p:cBhvr>
                                    </p:animEffect>
                                    <p:anim calcmode="lin" valueType="num">
                                      <p:cBhvr>
                                        <p:cTn id="35" dur="1000" fill="hold"/>
                                        <p:tgtEl>
                                          <p:spTgt spid="40"/>
                                        </p:tgtEl>
                                        <p:attrNameLst>
                                          <p:attrName>ppt_x</p:attrName>
                                        </p:attrNameLst>
                                      </p:cBhvr>
                                      <p:tavLst>
                                        <p:tav tm="0">
                                          <p:val>
                                            <p:strVal val="#ppt_x"/>
                                          </p:val>
                                        </p:tav>
                                        <p:tav tm="100000">
                                          <p:val>
                                            <p:strVal val="#ppt_x"/>
                                          </p:val>
                                        </p:tav>
                                      </p:tavLst>
                                    </p:anim>
                                    <p:anim calcmode="lin" valueType="num">
                                      <p:cBhvr>
                                        <p:cTn id="36"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1000"/>
                                        <p:tgtEl>
                                          <p:spTgt spid="41"/>
                                        </p:tgtEl>
                                      </p:cBhvr>
                                    </p:animEffect>
                                    <p:anim calcmode="lin" valueType="num">
                                      <p:cBhvr>
                                        <p:cTn id="42" dur="1000" fill="hold"/>
                                        <p:tgtEl>
                                          <p:spTgt spid="41"/>
                                        </p:tgtEl>
                                        <p:attrNameLst>
                                          <p:attrName>ppt_x</p:attrName>
                                        </p:attrNameLst>
                                      </p:cBhvr>
                                      <p:tavLst>
                                        <p:tav tm="0">
                                          <p:val>
                                            <p:strVal val="#ppt_x"/>
                                          </p:val>
                                        </p:tav>
                                        <p:tav tm="100000">
                                          <p:val>
                                            <p:strVal val="#ppt_x"/>
                                          </p:val>
                                        </p:tav>
                                      </p:tavLst>
                                    </p:anim>
                                    <p:anim calcmode="lin" valueType="num">
                                      <p:cBhvr>
                                        <p:cTn id="43" dur="1000" fill="hold"/>
                                        <p:tgtEl>
                                          <p:spTgt spid="41"/>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fade">
                                      <p:cBhvr>
                                        <p:cTn id="46" dur="1000"/>
                                        <p:tgtEl>
                                          <p:spTgt spid="42"/>
                                        </p:tgtEl>
                                      </p:cBhvr>
                                    </p:animEffect>
                                    <p:anim calcmode="lin" valueType="num">
                                      <p:cBhvr>
                                        <p:cTn id="47" dur="1000" fill="hold"/>
                                        <p:tgtEl>
                                          <p:spTgt spid="42"/>
                                        </p:tgtEl>
                                        <p:attrNameLst>
                                          <p:attrName>ppt_x</p:attrName>
                                        </p:attrNameLst>
                                      </p:cBhvr>
                                      <p:tavLst>
                                        <p:tav tm="0">
                                          <p:val>
                                            <p:strVal val="#ppt_x"/>
                                          </p:val>
                                        </p:tav>
                                        <p:tav tm="100000">
                                          <p:val>
                                            <p:strVal val="#ppt_x"/>
                                          </p:val>
                                        </p:tav>
                                      </p:tavLst>
                                    </p:anim>
                                    <p:anim calcmode="lin" valueType="num">
                                      <p:cBhvr>
                                        <p:cTn id="48" dur="1000" fill="hold"/>
                                        <p:tgtEl>
                                          <p:spTgt spid="4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fade">
                                      <p:cBhvr>
                                        <p:cTn id="51" dur="1000"/>
                                        <p:tgtEl>
                                          <p:spTgt spid="43"/>
                                        </p:tgtEl>
                                      </p:cBhvr>
                                    </p:animEffect>
                                    <p:anim calcmode="lin" valueType="num">
                                      <p:cBhvr>
                                        <p:cTn id="52" dur="1000" fill="hold"/>
                                        <p:tgtEl>
                                          <p:spTgt spid="43"/>
                                        </p:tgtEl>
                                        <p:attrNameLst>
                                          <p:attrName>ppt_x</p:attrName>
                                        </p:attrNameLst>
                                      </p:cBhvr>
                                      <p:tavLst>
                                        <p:tav tm="0">
                                          <p:val>
                                            <p:strVal val="#ppt_x"/>
                                          </p:val>
                                        </p:tav>
                                        <p:tav tm="100000">
                                          <p:val>
                                            <p:strVal val="#ppt_x"/>
                                          </p:val>
                                        </p:tav>
                                      </p:tavLst>
                                    </p:anim>
                                    <p:anim calcmode="lin" valueType="num">
                                      <p:cBhvr>
                                        <p:cTn id="53"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animBg="1"/>
      <p:bldP spid="41" grpId="0" animBg="1"/>
      <p:bldP spid="42" grpId="0" animBg="1"/>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7400" y="3048000"/>
            <a:ext cx="6096000" cy="3016210"/>
          </a:xfrm>
          <a:prstGeom prst="rect">
            <a:avLst/>
          </a:prstGeom>
        </p:spPr>
        <p:txBody>
          <a:bodyPr wrap="square">
            <a:spAutoFit/>
          </a:bodyPr>
          <a:lstStyle/>
          <a:p>
            <a:r>
              <a:rPr lang="en-US" sz="2000" dirty="0" smtClean="0"/>
              <a:t>You must apply for waivers</a:t>
            </a:r>
          </a:p>
          <a:p>
            <a:endParaRPr lang="en-US" sz="2000" i="1" dirty="0"/>
          </a:p>
          <a:p>
            <a:r>
              <a:rPr lang="en-US" sz="2000" dirty="0" smtClean="0"/>
              <a:t>Must </a:t>
            </a:r>
            <a:r>
              <a:rPr lang="en-US" sz="2000" dirty="0"/>
              <a:t>pass source protection </a:t>
            </a:r>
            <a:r>
              <a:rPr lang="en-US" sz="2000" dirty="0" smtClean="0"/>
              <a:t>test</a:t>
            </a:r>
          </a:p>
          <a:p>
            <a:endParaRPr lang="en-US" sz="2000" dirty="0" smtClean="0"/>
          </a:p>
          <a:p>
            <a:r>
              <a:rPr lang="en-US" sz="2000" dirty="0" smtClean="0"/>
              <a:t>Must pass the </a:t>
            </a:r>
            <a:r>
              <a:rPr lang="en-US" sz="2000" dirty="0"/>
              <a:t>water quality </a:t>
            </a:r>
            <a:r>
              <a:rPr lang="en-US" sz="2000" dirty="0" smtClean="0"/>
              <a:t>test</a:t>
            </a:r>
          </a:p>
          <a:p>
            <a:endParaRPr lang="en-US" dirty="0"/>
          </a:p>
          <a:p>
            <a:r>
              <a:rPr lang="en-US" dirty="0"/>
              <a:t>Individual sources are waivered, not </a:t>
            </a:r>
            <a:r>
              <a:rPr lang="en-US" dirty="0" smtClean="0"/>
              <a:t> the PWS</a:t>
            </a:r>
            <a:endParaRPr lang="en-US" dirty="0"/>
          </a:p>
          <a:p>
            <a:endParaRPr lang="en-US" dirty="0" smtClean="0"/>
          </a:p>
          <a:p>
            <a:pPr algn="ctr"/>
            <a:endParaRPr lang="en-US" dirty="0"/>
          </a:p>
          <a:p>
            <a:pPr algn="ctr"/>
            <a:endParaRPr lang="en-US" dirty="0"/>
          </a:p>
        </p:txBody>
      </p:sp>
      <p:pic>
        <p:nvPicPr>
          <p:cNvPr id="3074" name="Picture 2" descr="Image result for pass a tes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2266"/>
          <a:stretch/>
        </p:blipFill>
        <p:spPr bwMode="auto">
          <a:xfrm>
            <a:off x="990601" y="914400"/>
            <a:ext cx="2362199" cy="15953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038600" y="914400"/>
            <a:ext cx="4114800" cy="1200329"/>
          </a:xfrm>
          <a:prstGeom prst="rect">
            <a:avLst/>
          </a:prstGeom>
          <a:noFill/>
        </p:spPr>
        <p:txBody>
          <a:bodyPr wrap="square" rtlCol="0">
            <a:spAutoFit/>
          </a:bodyPr>
          <a:lstStyle/>
          <a:p>
            <a:r>
              <a:rPr lang="en-US" sz="3600" dirty="0" smtClean="0">
                <a:latin typeface="Constantia" panose="02030602050306030303" pitchFamily="18" charset="0"/>
              </a:rPr>
              <a:t>How to Pass the </a:t>
            </a:r>
            <a:r>
              <a:rPr lang="en-US" sz="3600" dirty="0">
                <a:latin typeface="Constantia" panose="02030602050306030303" pitchFamily="18" charset="0"/>
              </a:rPr>
              <a:t>W</a:t>
            </a:r>
            <a:r>
              <a:rPr lang="en-US" sz="3600" dirty="0" smtClean="0">
                <a:latin typeface="Constantia" panose="02030602050306030303" pitchFamily="18" charset="0"/>
              </a:rPr>
              <a:t>aiver </a:t>
            </a:r>
            <a:r>
              <a:rPr lang="en-US" sz="3600" dirty="0">
                <a:latin typeface="Constantia" panose="02030602050306030303" pitchFamily="18" charset="0"/>
              </a:rPr>
              <a:t>T</a:t>
            </a:r>
            <a:r>
              <a:rPr lang="en-US" sz="3600" dirty="0" smtClean="0">
                <a:latin typeface="Constantia" panose="02030602050306030303" pitchFamily="18" charset="0"/>
              </a:rPr>
              <a:t>est</a:t>
            </a:r>
            <a:endParaRPr lang="en-US" sz="3600" dirty="0">
              <a:latin typeface="Constantia" panose="02030602050306030303" pitchFamily="18" charset="0"/>
            </a:endParaRPr>
          </a:p>
        </p:txBody>
      </p:sp>
    </p:spTree>
    <p:extLst>
      <p:ext uri="{BB962C8B-B14F-4D97-AF65-F5344CB8AC3E}">
        <p14:creationId xmlns:p14="http://schemas.microsoft.com/office/powerpoint/2010/main" val="42726309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60000">
            <a:off x="1076970" y="1322041"/>
            <a:ext cx="3063240" cy="1192158"/>
          </a:xfrm>
        </p:spPr>
        <p:txBody>
          <a:bodyPr/>
          <a:lstStyle/>
          <a:p>
            <a:r>
              <a:rPr lang="en-US" dirty="0" smtClean="0"/>
              <a:t>Source Protection Review</a:t>
            </a:r>
            <a:endParaRPr lang="en-US" dirty="0"/>
          </a:p>
        </p:txBody>
      </p:sp>
      <p:sp>
        <p:nvSpPr>
          <p:cNvPr id="4" name="Text Placeholder 3"/>
          <p:cNvSpPr>
            <a:spLocks noGrp="1"/>
          </p:cNvSpPr>
          <p:nvPr>
            <p:ph type="body" sz="half" idx="2"/>
          </p:nvPr>
        </p:nvSpPr>
        <p:spPr>
          <a:xfrm rot="-60000">
            <a:off x="1145815" y="2769556"/>
            <a:ext cx="3044952" cy="2828406"/>
          </a:xfrm>
        </p:spPr>
        <p:txBody>
          <a:bodyPr>
            <a:normAutofit fontScale="92500" lnSpcReduction="10000"/>
          </a:bodyPr>
          <a:lstStyle/>
          <a:p>
            <a:pPr algn="l"/>
            <a:r>
              <a:rPr lang="en-US" dirty="0" smtClean="0"/>
              <a:t>Identify any sources of contamination</a:t>
            </a:r>
          </a:p>
          <a:p>
            <a:pPr algn="l">
              <a:spcAft>
                <a:spcPts val="600"/>
              </a:spcAft>
            </a:pPr>
            <a:r>
              <a:rPr lang="en-US" dirty="0" smtClean="0"/>
              <a:t>Any use, storage, manufacturing, etc. of chemicals in the source protection zone</a:t>
            </a:r>
          </a:p>
          <a:p>
            <a:pPr algn="l">
              <a:spcAft>
                <a:spcPts val="600"/>
              </a:spcAft>
            </a:pPr>
            <a:r>
              <a:rPr lang="en-US" dirty="0" smtClean="0"/>
              <a:t>Geology of the area</a:t>
            </a:r>
          </a:p>
          <a:p>
            <a:pPr algn="l">
              <a:spcAft>
                <a:spcPts val="600"/>
              </a:spcAft>
            </a:pPr>
            <a:r>
              <a:rPr lang="en-US" dirty="0" smtClean="0"/>
              <a:t>Rail roads, roads, parking lots, farms, etc. in/near the source protection zone</a:t>
            </a:r>
          </a:p>
          <a:p>
            <a:pPr algn="l"/>
            <a:r>
              <a:rPr lang="en-US" dirty="0" smtClean="0"/>
              <a:t>Must meet well construction codes</a:t>
            </a:r>
            <a:endParaRPr lang="en-US" dirty="0"/>
          </a:p>
        </p:txBody>
      </p:sp>
      <p:sp>
        <p:nvSpPr>
          <p:cNvPr id="5" name="Title 1"/>
          <p:cNvSpPr txBox="1">
            <a:spLocks/>
          </p:cNvSpPr>
          <p:nvPr/>
        </p:nvSpPr>
        <p:spPr>
          <a:xfrm rot="60000">
            <a:off x="4810769" y="1017240"/>
            <a:ext cx="3063240" cy="1192158"/>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24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Water Quality </a:t>
            </a:r>
          </a:p>
          <a:p>
            <a:r>
              <a:rPr lang="en-US" dirty="0" smtClean="0"/>
              <a:t>Review</a:t>
            </a:r>
            <a:endParaRPr lang="en-US" dirty="0"/>
          </a:p>
        </p:txBody>
      </p:sp>
      <p:sp>
        <p:nvSpPr>
          <p:cNvPr id="6" name="TextBox 5"/>
          <p:cNvSpPr txBox="1"/>
          <p:nvPr/>
        </p:nvSpPr>
        <p:spPr>
          <a:xfrm rot="60000">
            <a:off x="4952994" y="2474098"/>
            <a:ext cx="2803317" cy="3247043"/>
          </a:xfrm>
          <a:prstGeom prst="rect">
            <a:avLst/>
          </a:prstGeom>
          <a:noFill/>
        </p:spPr>
        <p:txBody>
          <a:bodyPr wrap="square" rtlCol="0">
            <a:spAutoFit/>
          </a:bodyPr>
          <a:lstStyle/>
          <a:p>
            <a:pPr>
              <a:spcAft>
                <a:spcPts val="600"/>
              </a:spcAft>
            </a:pPr>
            <a:r>
              <a:rPr lang="en-US" sz="1600" dirty="0" smtClean="0"/>
              <a:t>Detailed review of lab results:</a:t>
            </a:r>
          </a:p>
          <a:p>
            <a:pPr>
              <a:spcAft>
                <a:spcPts val="600"/>
              </a:spcAft>
            </a:pPr>
            <a:r>
              <a:rPr lang="en-US" sz="1600" dirty="0" smtClean="0"/>
              <a:t>Holding times, </a:t>
            </a:r>
          </a:p>
          <a:p>
            <a:pPr>
              <a:spcAft>
                <a:spcPts val="600"/>
              </a:spcAft>
            </a:pPr>
            <a:r>
              <a:rPr lang="en-US" sz="1600" dirty="0" smtClean="0"/>
              <a:t>lab methods, </a:t>
            </a:r>
          </a:p>
          <a:p>
            <a:pPr>
              <a:spcAft>
                <a:spcPts val="600"/>
              </a:spcAft>
            </a:pPr>
            <a:r>
              <a:rPr lang="en-US" sz="1600" dirty="0" smtClean="0"/>
              <a:t>sampled at correct times,</a:t>
            </a:r>
          </a:p>
          <a:p>
            <a:pPr>
              <a:spcAft>
                <a:spcPts val="600"/>
              </a:spcAft>
            </a:pPr>
            <a:r>
              <a:rPr lang="en-US" sz="1600" dirty="0" smtClean="0"/>
              <a:t>results/detects of sampling,</a:t>
            </a:r>
          </a:p>
          <a:p>
            <a:pPr>
              <a:spcAft>
                <a:spcPts val="600"/>
              </a:spcAft>
            </a:pPr>
            <a:r>
              <a:rPr lang="en-US" sz="1600" dirty="0"/>
              <a:t>m</a:t>
            </a:r>
            <a:r>
              <a:rPr lang="en-US" sz="1600" dirty="0" smtClean="0"/>
              <a:t>anifolded sources,</a:t>
            </a:r>
          </a:p>
          <a:p>
            <a:pPr>
              <a:spcAft>
                <a:spcPts val="600"/>
              </a:spcAft>
            </a:pPr>
            <a:r>
              <a:rPr lang="en-US" sz="1600" dirty="0" smtClean="0"/>
              <a:t>Composite sampling</a:t>
            </a:r>
          </a:p>
          <a:p>
            <a:pPr>
              <a:spcAft>
                <a:spcPts val="600"/>
              </a:spcAft>
            </a:pPr>
            <a:endParaRPr lang="en-US" sz="1600" dirty="0"/>
          </a:p>
          <a:p>
            <a:pPr>
              <a:spcAft>
                <a:spcPts val="600"/>
              </a:spcAft>
            </a:pPr>
            <a:r>
              <a:rPr lang="en-US" sz="1600" dirty="0" smtClean="0"/>
              <a:t>No need to send in lab reports</a:t>
            </a:r>
          </a:p>
          <a:p>
            <a:r>
              <a:rPr lang="en-US" sz="1600" dirty="0" smtClean="0"/>
              <a:t>  </a:t>
            </a:r>
            <a:endParaRPr lang="en-US" sz="1600" dirty="0"/>
          </a:p>
        </p:txBody>
      </p:sp>
    </p:spTree>
    <p:extLst>
      <p:ext uri="{BB962C8B-B14F-4D97-AF65-F5344CB8AC3E}">
        <p14:creationId xmlns:p14="http://schemas.microsoft.com/office/powerpoint/2010/main" val="12581525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858818"/>
          </a:xfrm>
        </p:spPr>
        <p:txBody>
          <a:bodyPr/>
          <a:lstStyle/>
          <a:p>
            <a:pPr algn="l"/>
            <a:r>
              <a:rPr lang="en-US" sz="1400" dirty="0" smtClean="0"/>
              <a:t>Water </a:t>
            </a:r>
            <a:r>
              <a:rPr lang="en-US" sz="1400" dirty="0"/>
              <a:t>Q</a:t>
            </a:r>
            <a:r>
              <a:rPr lang="en-US" sz="1400" dirty="0" smtClean="0"/>
              <a:t>uality Review                           </a:t>
            </a:r>
            <a:r>
              <a:rPr lang="en-US" dirty="0" smtClean="0"/>
              <a:t>VOC</a:t>
            </a:r>
            <a:endParaRPr lang="en-US" dirty="0"/>
          </a:p>
        </p:txBody>
      </p:sp>
      <p:pic>
        <p:nvPicPr>
          <p:cNvPr id="1026" name="Picture 2" descr="Image result for VO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76400"/>
            <a:ext cx="7620000"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62000" y="3733800"/>
            <a:ext cx="7620000" cy="2492990"/>
          </a:xfrm>
          <a:prstGeom prst="rect">
            <a:avLst/>
          </a:prstGeom>
          <a:solidFill>
            <a:schemeClr val="bg1"/>
          </a:solidFill>
        </p:spPr>
        <p:txBody>
          <a:bodyPr wrap="square" rtlCol="0">
            <a:spAutoFit/>
          </a:bodyPr>
          <a:lstStyle/>
          <a:p>
            <a:pPr>
              <a:spcAft>
                <a:spcPts val="600"/>
              </a:spcAft>
            </a:pPr>
            <a:r>
              <a:rPr lang="en-US" dirty="0" smtClean="0"/>
              <a:t>	Initial monitoring is to sample for 4 consecutive quarters after that, 	annual testing is required.</a:t>
            </a:r>
          </a:p>
          <a:p>
            <a:pPr>
              <a:spcAft>
                <a:spcPts val="600"/>
              </a:spcAft>
            </a:pPr>
            <a:r>
              <a:rPr lang="en-US" dirty="0" smtClean="0"/>
              <a:t>	Waivers reduce sampling to once every three-year period.</a:t>
            </a:r>
            <a:endParaRPr lang="en-US" dirty="0"/>
          </a:p>
          <a:p>
            <a:pPr>
              <a:spcAft>
                <a:spcPts val="600"/>
              </a:spcAft>
            </a:pPr>
            <a:r>
              <a:rPr lang="en-US" dirty="0" smtClean="0"/>
              <a:t>	Benchmarking – not an issue</a:t>
            </a:r>
          </a:p>
          <a:p>
            <a:pPr>
              <a:spcAft>
                <a:spcPts val="600"/>
              </a:spcAft>
            </a:pPr>
            <a:r>
              <a:rPr lang="en-US" dirty="0"/>
              <a:t>	</a:t>
            </a:r>
            <a:r>
              <a:rPr lang="en-US" dirty="0" smtClean="0"/>
              <a:t>Trihalomethane </a:t>
            </a:r>
            <a:r>
              <a:rPr lang="en-US" dirty="0"/>
              <a:t>compounds are excluded.</a:t>
            </a:r>
          </a:p>
          <a:p>
            <a:pPr>
              <a:spcAft>
                <a:spcPts val="600"/>
              </a:spcAft>
            </a:pPr>
            <a:r>
              <a:rPr lang="en-US" dirty="0"/>
              <a:t>	</a:t>
            </a:r>
            <a:r>
              <a:rPr lang="en-US" dirty="0" smtClean="0"/>
              <a:t>     Source cannot have </a:t>
            </a:r>
            <a:r>
              <a:rPr lang="en-US" i="1" dirty="0" smtClean="0"/>
              <a:t>any</a:t>
            </a:r>
            <a:r>
              <a:rPr lang="en-US" dirty="0" smtClean="0"/>
              <a:t> historical detects.</a:t>
            </a:r>
          </a:p>
          <a:p>
            <a:r>
              <a:rPr lang="en-US" dirty="0" smtClean="0"/>
              <a:t>	</a:t>
            </a:r>
            <a:r>
              <a:rPr lang="en-US" dirty="0"/>
              <a:t>	</a:t>
            </a:r>
            <a:endParaRPr lang="en-US" dirty="0" smtClean="0"/>
          </a:p>
        </p:txBody>
      </p:sp>
      <p:pic>
        <p:nvPicPr>
          <p:cNvPr id="1028" name="Picture 4"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6400" y="5442789"/>
            <a:ext cx="348411" cy="348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3503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5394" y="699197"/>
            <a:ext cx="3716868" cy="901003"/>
          </a:xfrm>
        </p:spPr>
        <p:txBody>
          <a:bodyPr>
            <a:normAutofit/>
          </a:bodyPr>
          <a:lstStyle/>
          <a:p>
            <a:pPr algn="l"/>
            <a:r>
              <a:rPr lang="en-US" dirty="0" smtClean="0"/>
              <a:t>	  SOC</a:t>
            </a:r>
            <a:endParaRPr lang="en-US" dirty="0"/>
          </a:p>
        </p:txBody>
      </p:sp>
      <p:pic>
        <p:nvPicPr>
          <p:cNvPr id="2050"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1219200"/>
            <a:ext cx="3149600" cy="2362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72000" y="1676400"/>
            <a:ext cx="3535325" cy="1908215"/>
          </a:xfrm>
          <a:prstGeom prst="rect">
            <a:avLst/>
          </a:prstGeom>
          <a:noFill/>
        </p:spPr>
        <p:txBody>
          <a:bodyPr wrap="square" rtlCol="0">
            <a:spAutoFit/>
          </a:bodyPr>
          <a:lstStyle/>
          <a:p>
            <a:pPr>
              <a:spcAft>
                <a:spcPts val="1200"/>
              </a:spcAft>
            </a:pPr>
            <a:r>
              <a:rPr lang="en-US" dirty="0" smtClean="0"/>
              <a:t>Initial testing is 4 consecutive quarters in three years.</a:t>
            </a:r>
          </a:p>
          <a:p>
            <a:pPr>
              <a:spcAft>
                <a:spcPts val="600"/>
              </a:spcAft>
            </a:pPr>
            <a:r>
              <a:rPr lang="en-US" dirty="0" smtClean="0"/>
              <a:t>After that, larger systems &gt;3300 test 2Q in the same year every 3-year period.  The smaller systems =&lt;3300 test once per 3-yr period.</a:t>
            </a:r>
          </a:p>
        </p:txBody>
      </p:sp>
      <p:sp>
        <p:nvSpPr>
          <p:cNvPr id="5" name="TextBox 4"/>
          <p:cNvSpPr txBox="1"/>
          <p:nvPr/>
        </p:nvSpPr>
        <p:spPr>
          <a:xfrm>
            <a:off x="1051737" y="3810000"/>
            <a:ext cx="7040525" cy="2416046"/>
          </a:xfrm>
          <a:prstGeom prst="rect">
            <a:avLst/>
          </a:prstGeom>
          <a:noFill/>
        </p:spPr>
        <p:txBody>
          <a:bodyPr wrap="square" rtlCol="0">
            <a:spAutoFit/>
          </a:bodyPr>
          <a:lstStyle/>
          <a:p>
            <a:pPr>
              <a:spcAft>
                <a:spcPts val="1000"/>
              </a:spcAft>
            </a:pPr>
            <a:r>
              <a:rPr lang="en-US" dirty="0" smtClean="0"/>
              <a:t>An SOC waiver means you do not </a:t>
            </a:r>
            <a:r>
              <a:rPr lang="en-US" dirty="0"/>
              <a:t>sample for the 3-year compliance period.  But remember the benchmarking</a:t>
            </a:r>
            <a:r>
              <a:rPr lang="en-US" dirty="0" smtClean="0"/>
              <a:t>.</a:t>
            </a:r>
          </a:p>
          <a:p>
            <a:pPr>
              <a:spcAft>
                <a:spcPts val="1000"/>
              </a:spcAft>
            </a:pPr>
            <a:r>
              <a:rPr lang="en-US" dirty="0"/>
              <a:t>SOC waiver can be renewed in the next compliance period.</a:t>
            </a:r>
          </a:p>
          <a:p>
            <a:pPr>
              <a:spcAft>
                <a:spcPts val="1000"/>
              </a:spcAft>
            </a:pPr>
            <a:r>
              <a:rPr lang="en-US" dirty="0" smtClean="0"/>
              <a:t>Single analyte testing </a:t>
            </a:r>
            <a:r>
              <a:rPr lang="en-US" i="1" dirty="0" smtClean="0"/>
              <a:t>may</a:t>
            </a:r>
            <a:r>
              <a:rPr lang="en-US" dirty="0" smtClean="0"/>
              <a:t> be done for a detect </a:t>
            </a:r>
          </a:p>
          <a:p>
            <a:r>
              <a:rPr lang="en-US" dirty="0" smtClean="0"/>
              <a:t>Diquat, endothall, glyphosate, and dioxin have a statewide waiver</a:t>
            </a:r>
          </a:p>
          <a:p>
            <a:r>
              <a:rPr lang="en-US" dirty="0"/>
              <a:t>a</a:t>
            </a:r>
            <a:r>
              <a:rPr lang="en-US" dirty="0" smtClean="0"/>
              <a:t>nd EDB </a:t>
            </a:r>
            <a:r>
              <a:rPr lang="en-US" dirty="0"/>
              <a:t>and DBCP waived for surface sources only.</a:t>
            </a:r>
            <a:endParaRPr lang="en-US" dirty="0" smtClean="0"/>
          </a:p>
          <a:p>
            <a:endParaRPr lang="en-US" dirty="0"/>
          </a:p>
        </p:txBody>
      </p:sp>
      <p:sp>
        <p:nvSpPr>
          <p:cNvPr id="6" name="TextBox 5"/>
          <p:cNvSpPr txBox="1"/>
          <p:nvPr/>
        </p:nvSpPr>
        <p:spPr>
          <a:xfrm>
            <a:off x="990600" y="853781"/>
            <a:ext cx="3149600" cy="307777"/>
          </a:xfrm>
          <a:prstGeom prst="rect">
            <a:avLst/>
          </a:prstGeom>
          <a:noFill/>
        </p:spPr>
        <p:txBody>
          <a:bodyPr wrap="square" rtlCol="0">
            <a:spAutoFit/>
          </a:bodyPr>
          <a:lstStyle/>
          <a:p>
            <a:r>
              <a:rPr lang="en-US" sz="1400" dirty="0"/>
              <a:t>Water Quality Review</a:t>
            </a:r>
          </a:p>
        </p:txBody>
      </p:sp>
    </p:spTree>
    <p:extLst>
      <p:ext uri="{BB962C8B-B14F-4D97-AF65-F5344CB8AC3E}">
        <p14:creationId xmlns:p14="http://schemas.microsoft.com/office/powerpoint/2010/main" val="42937415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1600" dirty="0" smtClean="0"/>
              <a:t>Water Quality Review                        </a:t>
            </a:r>
            <a:r>
              <a:rPr lang="en-US" dirty="0" smtClean="0"/>
              <a:t>IOC</a:t>
            </a:r>
            <a:endParaRPr lang="en-US" dirty="0"/>
          </a:p>
        </p:txBody>
      </p:sp>
      <p:pic>
        <p:nvPicPr>
          <p:cNvPr id="3074" name="Picture 2" descr="Image result for IOC meta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905000"/>
            <a:ext cx="2619375" cy="17430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191000" y="1905000"/>
            <a:ext cx="3200400" cy="2339102"/>
          </a:xfrm>
          <a:prstGeom prst="rect">
            <a:avLst/>
          </a:prstGeom>
          <a:noFill/>
        </p:spPr>
        <p:txBody>
          <a:bodyPr wrap="square" rtlCol="0">
            <a:spAutoFit/>
          </a:bodyPr>
          <a:lstStyle/>
          <a:p>
            <a:pPr>
              <a:spcAft>
                <a:spcPts val="1200"/>
              </a:spcAft>
            </a:pPr>
            <a:r>
              <a:rPr lang="en-US" dirty="0" smtClean="0"/>
              <a:t>IOC testing for groundwater sources is once in 3 years and surface is once each year.</a:t>
            </a:r>
          </a:p>
          <a:p>
            <a:pPr>
              <a:spcAft>
                <a:spcPts val="1200"/>
              </a:spcAft>
            </a:pPr>
            <a:r>
              <a:rPr lang="en-US" dirty="0"/>
              <a:t>An IOC waiver reduces sampling to once/9-year cycle (benchmarking)</a:t>
            </a:r>
          </a:p>
          <a:p>
            <a:pPr>
              <a:spcAft>
                <a:spcPts val="1200"/>
              </a:spcAft>
            </a:pPr>
            <a:endParaRPr lang="en-US" dirty="0" smtClean="0"/>
          </a:p>
        </p:txBody>
      </p:sp>
      <p:sp>
        <p:nvSpPr>
          <p:cNvPr id="5" name="TextBox 4"/>
          <p:cNvSpPr txBox="1"/>
          <p:nvPr/>
        </p:nvSpPr>
        <p:spPr>
          <a:xfrm>
            <a:off x="1051737" y="3978295"/>
            <a:ext cx="7040525" cy="2092881"/>
          </a:xfrm>
          <a:prstGeom prst="rect">
            <a:avLst/>
          </a:prstGeom>
          <a:noFill/>
        </p:spPr>
        <p:txBody>
          <a:bodyPr wrap="square" rtlCol="0">
            <a:spAutoFit/>
          </a:bodyPr>
          <a:lstStyle/>
          <a:p>
            <a:pPr>
              <a:spcAft>
                <a:spcPts val="1200"/>
              </a:spcAft>
            </a:pPr>
            <a:r>
              <a:rPr lang="en-US" dirty="0" smtClean="0"/>
              <a:t>Once you get an IOC waiver it is good for the entire 9 years.</a:t>
            </a:r>
          </a:p>
          <a:p>
            <a:pPr>
              <a:spcAft>
                <a:spcPts val="1200"/>
              </a:spcAft>
            </a:pPr>
            <a:r>
              <a:rPr lang="en-US" dirty="0" smtClean="0"/>
              <a:t>Single </a:t>
            </a:r>
            <a:r>
              <a:rPr lang="en-US" dirty="0"/>
              <a:t>analyte testing </a:t>
            </a:r>
            <a:r>
              <a:rPr lang="en-US" dirty="0" smtClean="0"/>
              <a:t>for IOCs over </a:t>
            </a:r>
            <a:r>
              <a:rPr lang="en-US" spc="-150" dirty="0" smtClean="0"/>
              <a:t>1/2</a:t>
            </a:r>
            <a:r>
              <a:rPr lang="en-US" dirty="0" smtClean="0"/>
              <a:t> MCL</a:t>
            </a:r>
            <a:endParaRPr lang="en-US" dirty="0"/>
          </a:p>
          <a:p>
            <a:pPr>
              <a:spcAft>
                <a:spcPts val="1200"/>
              </a:spcAft>
            </a:pPr>
            <a:r>
              <a:rPr lang="en-US" dirty="0" smtClean="0"/>
              <a:t>No waivers for sodium, nitrate, nitrite</a:t>
            </a:r>
          </a:p>
          <a:p>
            <a:pPr>
              <a:spcAft>
                <a:spcPts val="1200"/>
              </a:spcAft>
            </a:pPr>
            <a:r>
              <a:rPr lang="en-US" dirty="0" smtClean="0"/>
              <a:t>State-wide waiver for asbestos but… do you have A/C pipes?</a:t>
            </a:r>
          </a:p>
          <a:p>
            <a:endParaRPr lang="en-US" dirty="0"/>
          </a:p>
        </p:txBody>
      </p:sp>
    </p:spTree>
    <p:extLst>
      <p:ext uri="{BB962C8B-B14F-4D97-AF65-F5344CB8AC3E}">
        <p14:creationId xmlns:p14="http://schemas.microsoft.com/office/powerpoint/2010/main" val="19988956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817582"/>
            <a:ext cx="4631268" cy="1202485"/>
          </a:xfrm>
        </p:spPr>
        <p:txBody>
          <a:bodyPr/>
          <a:lstStyle/>
          <a:p>
            <a:r>
              <a:rPr lang="en-US" dirty="0" smtClean="0"/>
              <a:t>Perchlorate</a:t>
            </a:r>
            <a:endParaRPr lang="en-US" dirty="0"/>
          </a:p>
        </p:txBody>
      </p:sp>
      <p:pic>
        <p:nvPicPr>
          <p:cNvPr id="1030" name="Picture 6"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1828800"/>
            <a:ext cx="3072678" cy="2133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465675" y="1726892"/>
            <a:ext cx="3382925" cy="1908215"/>
          </a:xfrm>
          <a:prstGeom prst="rect">
            <a:avLst/>
          </a:prstGeom>
          <a:noFill/>
        </p:spPr>
        <p:txBody>
          <a:bodyPr wrap="square" rtlCol="0">
            <a:spAutoFit/>
          </a:bodyPr>
          <a:lstStyle/>
          <a:p>
            <a:pPr>
              <a:spcAft>
                <a:spcPts val="1200"/>
              </a:spcAft>
            </a:pPr>
            <a:r>
              <a:rPr lang="en-US" dirty="0" smtClean="0"/>
              <a:t>Initial testing  </a:t>
            </a:r>
            <a:r>
              <a:rPr lang="en-US" dirty="0"/>
              <a:t>f</a:t>
            </a:r>
            <a:r>
              <a:rPr lang="en-US" dirty="0" smtClean="0"/>
              <a:t>or groundwater is once in April and in September. Surface waters test 4 consecutive quarters.</a:t>
            </a:r>
          </a:p>
          <a:p>
            <a:pPr>
              <a:spcAft>
                <a:spcPts val="600"/>
              </a:spcAft>
            </a:pPr>
            <a:r>
              <a:rPr lang="en-US" dirty="0" smtClean="0"/>
              <a:t>After that, all sources test annually in the 3</a:t>
            </a:r>
            <a:r>
              <a:rPr lang="en-US" baseline="30000" dirty="0" smtClean="0"/>
              <a:t>rd</a:t>
            </a:r>
            <a:r>
              <a:rPr lang="en-US" dirty="0" smtClean="0"/>
              <a:t> quarter.</a:t>
            </a:r>
          </a:p>
        </p:txBody>
      </p:sp>
      <p:sp>
        <p:nvSpPr>
          <p:cNvPr id="7" name="TextBox 6"/>
          <p:cNvSpPr txBox="1"/>
          <p:nvPr/>
        </p:nvSpPr>
        <p:spPr>
          <a:xfrm>
            <a:off x="1034016" y="4191000"/>
            <a:ext cx="7040525" cy="1231106"/>
          </a:xfrm>
          <a:prstGeom prst="rect">
            <a:avLst/>
          </a:prstGeom>
          <a:noFill/>
        </p:spPr>
        <p:txBody>
          <a:bodyPr wrap="square" rtlCol="0">
            <a:spAutoFit/>
          </a:bodyPr>
          <a:lstStyle/>
          <a:p>
            <a:pPr>
              <a:spcAft>
                <a:spcPts val="1200"/>
              </a:spcAft>
            </a:pPr>
            <a:r>
              <a:rPr lang="en-US" dirty="0" smtClean="0"/>
              <a:t>An perchlorate waiver reduces sampling to once in the 3-year period.</a:t>
            </a:r>
          </a:p>
          <a:p>
            <a:pPr>
              <a:spcAft>
                <a:spcPts val="1200"/>
              </a:spcAft>
            </a:pPr>
            <a:r>
              <a:rPr lang="en-US" dirty="0" smtClean="0"/>
              <a:t>And you do have to reapply every three years for perchlorate.</a:t>
            </a:r>
            <a:endParaRPr lang="en-US" dirty="0"/>
          </a:p>
          <a:p>
            <a:r>
              <a:rPr lang="en-US" dirty="0" smtClean="0"/>
              <a:t>A detect up to 0.5 ppb (</a:t>
            </a:r>
            <a:r>
              <a:rPr lang="en-US" spc="-150" dirty="0" smtClean="0"/>
              <a:t>1/4</a:t>
            </a:r>
            <a:r>
              <a:rPr lang="en-US" dirty="0" smtClean="0"/>
              <a:t> MCL) is now acceptable.</a:t>
            </a:r>
            <a:endParaRPr lang="en-US" dirty="0"/>
          </a:p>
        </p:txBody>
      </p:sp>
      <p:sp>
        <p:nvSpPr>
          <p:cNvPr id="4" name="Rectangle 3"/>
          <p:cNvSpPr/>
          <p:nvPr/>
        </p:nvSpPr>
        <p:spPr>
          <a:xfrm>
            <a:off x="1219200" y="1307068"/>
            <a:ext cx="2270558" cy="369332"/>
          </a:xfrm>
          <a:prstGeom prst="rect">
            <a:avLst/>
          </a:prstGeom>
        </p:spPr>
        <p:txBody>
          <a:bodyPr wrap="none">
            <a:spAutoFit/>
          </a:bodyPr>
          <a:lstStyle/>
          <a:p>
            <a:r>
              <a:rPr lang="en-US" dirty="0"/>
              <a:t>Water Quality Review </a:t>
            </a:r>
          </a:p>
        </p:txBody>
      </p:sp>
    </p:spTree>
    <p:extLst>
      <p:ext uri="{BB962C8B-B14F-4D97-AF65-F5344CB8AC3E}">
        <p14:creationId xmlns:p14="http://schemas.microsoft.com/office/powerpoint/2010/main" val="184215461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1339</TotalTime>
  <Words>897</Words>
  <Application>Microsoft Office PowerPoint</Application>
  <PresentationFormat>On-screen Show (4:3)</PresentationFormat>
  <Paragraphs>146</Paragraphs>
  <Slides>13</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Adobe Fan Heiti Std B</vt:lpstr>
      <vt:lpstr>Blackadder ITC</vt:lpstr>
      <vt:lpstr>Brush Script MT</vt:lpstr>
      <vt:lpstr>Calibri</vt:lpstr>
      <vt:lpstr>Constantia</vt:lpstr>
      <vt:lpstr>Franklin Gothic Book</vt:lpstr>
      <vt:lpstr>MS Reference Sans Serif</vt:lpstr>
      <vt:lpstr>Rage Italic</vt:lpstr>
      <vt:lpstr>Pushpin</vt:lpstr>
      <vt:lpstr>Waivers Explained</vt:lpstr>
      <vt:lpstr>It all started in 1993 Safe Drinking Water Act of 1974 NPDWR Phase II and V</vt:lpstr>
      <vt:lpstr>Compliance Cycle and Compliance Period</vt:lpstr>
      <vt:lpstr>PowerPoint Presentation</vt:lpstr>
      <vt:lpstr>Source Protection Review</vt:lpstr>
      <vt:lpstr>Water Quality Review                           VOC</vt:lpstr>
      <vt:lpstr>   SOC</vt:lpstr>
      <vt:lpstr>Water Quality Review                        IOC</vt:lpstr>
      <vt:lpstr>Perchlorate</vt:lpstr>
      <vt:lpstr>Even though sources are handled individually…  </vt:lpstr>
      <vt:lpstr>The application form isn’t all that bad to fill out.</vt:lpstr>
      <vt:lpstr>PowerPoint Presentation</vt:lpstr>
      <vt:lpstr>PowerPoint Presentation</vt:lpstr>
    </vt:vector>
  </TitlesOfParts>
  <Company>EOEEA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MTennant</dc:creator>
  <cp:lastModifiedBy>marie tennant</cp:lastModifiedBy>
  <cp:revision>71</cp:revision>
  <dcterms:created xsi:type="dcterms:W3CDTF">2019-06-24T19:16:33Z</dcterms:created>
  <dcterms:modified xsi:type="dcterms:W3CDTF">2019-07-27T10:53:11Z</dcterms:modified>
</cp:coreProperties>
</file>